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77" r:id="rId7"/>
    <p:sldId id="265" r:id="rId8"/>
    <p:sldId id="266" r:id="rId9"/>
    <p:sldId id="267" r:id="rId10"/>
    <p:sldId id="268" r:id="rId11"/>
    <p:sldId id="269" r:id="rId12"/>
    <p:sldId id="270" r:id="rId13"/>
    <p:sldId id="271" r:id="rId14"/>
    <p:sldId id="272" r:id="rId15"/>
    <p:sldId id="273" r:id="rId16"/>
    <p:sldId id="280" r:id="rId17"/>
    <p:sldId id="275" r:id="rId18"/>
    <p:sldId id="278" r:id="rId19"/>
    <p:sldId id="279" r:id="rId20"/>
    <p:sldId id="281" r:id="rId2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p>
        </p:txBody>
      </p:sp>
      <p:sp>
        <p:nvSpPr>
          <p:cNvPr id="4" name="Marcador de Posição da Data 3"/>
          <p:cNvSpPr>
            <a:spLocks noGrp="1"/>
          </p:cNvSpPr>
          <p:nvPr>
            <p:ph type="dt" sz="half" idx="10"/>
          </p:nvPr>
        </p:nvSpPr>
        <p:spPr/>
        <p:txBody>
          <a:bodyPr/>
          <a:lstStyle/>
          <a:p>
            <a:fld id="{74A2038A-359D-4306-8BE7-01B01F9A630F}" type="datetimeFigureOut">
              <a:rPr lang="pt-PT" smtClean="0"/>
              <a:t>18/04/2018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425152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74A2038A-359D-4306-8BE7-01B01F9A630F}" type="datetimeFigureOut">
              <a:rPr lang="pt-PT" smtClean="0"/>
              <a:t>18/04/2018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322468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74A2038A-359D-4306-8BE7-01B01F9A630F}" type="datetimeFigureOut">
              <a:rPr lang="pt-PT" smtClean="0"/>
              <a:t>18/04/2018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321002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74A2038A-359D-4306-8BE7-01B01F9A630F}" type="datetimeFigureOut">
              <a:rPr lang="pt-PT" smtClean="0"/>
              <a:t>18/04/2018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314838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74A2038A-359D-4306-8BE7-01B01F9A630F}" type="datetimeFigureOut">
              <a:rPr lang="pt-PT" smtClean="0"/>
              <a:t>18/04/2018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257162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74A2038A-359D-4306-8BE7-01B01F9A630F}" type="datetimeFigureOut">
              <a:rPr lang="pt-PT" smtClean="0"/>
              <a:t>18/04/2018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346365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74A2038A-359D-4306-8BE7-01B01F9A630F}" type="datetimeFigureOut">
              <a:rPr lang="pt-PT" smtClean="0"/>
              <a:t>18/04/2018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362299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74A2038A-359D-4306-8BE7-01B01F9A630F}" type="datetimeFigureOut">
              <a:rPr lang="pt-PT" smtClean="0"/>
              <a:t>18/04/2018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358529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4A2038A-359D-4306-8BE7-01B01F9A630F}" type="datetimeFigureOut">
              <a:rPr lang="pt-PT" smtClean="0"/>
              <a:t>18/04/2018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107386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74A2038A-359D-4306-8BE7-01B01F9A630F}" type="datetimeFigureOut">
              <a:rPr lang="pt-PT" smtClean="0"/>
              <a:t>18/04/2018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120575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74A2038A-359D-4306-8BE7-01B01F9A630F}" type="datetimeFigureOut">
              <a:rPr lang="pt-PT" smtClean="0"/>
              <a:t>18/04/2018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9350F02-DE36-4552-990E-4C8138DB0F17}" type="slidenum">
              <a:rPr lang="pt-PT" smtClean="0"/>
              <a:t>‹nº›</a:t>
            </a:fld>
            <a:endParaRPr lang="pt-PT"/>
          </a:p>
        </p:txBody>
      </p:sp>
    </p:spTree>
    <p:extLst>
      <p:ext uri="{BB962C8B-B14F-4D97-AF65-F5344CB8AC3E}">
        <p14:creationId xmlns:p14="http://schemas.microsoft.com/office/powerpoint/2010/main" val="11612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2038A-359D-4306-8BE7-01B01F9A630F}" type="datetimeFigureOut">
              <a:rPr lang="pt-PT" smtClean="0"/>
              <a:t>18/04/2018</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50F02-DE36-4552-990E-4C8138DB0F17}" type="slidenum">
              <a:rPr lang="pt-PT" smtClean="0"/>
              <a:t>‹nº›</a:t>
            </a:fld>
            <a:endParaRPr lang="pt-PT"/>
          </a:p>
        </p:txBody>
      </p:sp>
    </p:spTree>
    <p:extLst>
      <p:ext uri="{BB962C8B-B14F-4D97-AF65-F5344CB8AC3E}">
        <p14:creationId xmlns:p14="http://schemas.microsoft.com/office/powerpoint/2010/main" val="256366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51498" y="1483357"/>
            <a:ext cx="9869510" cy="3891286"/>
          </a:xfrm>
        </p:spPr>
        <p:txBody>
          <a:bodyPr>
            <a:normAutofit fontScale="90000"/>
          </a:bodyPr>
          <a:lstStyle/>
          <a:p>
            <a:br>
              <a:rPr lang="pt-PT" sz="5300" dirty="0"/>
            </a:br>
            <a:br>
              <a:rPr lang="pt-PT" sz="5300" dirty="0"/>
            </a:br>
            <a:r>
              <a:rPr lang="pt-PT" sz="5300" b="1" dirty="0"/>
              <a:t>O PRIMEIRO E EFÉMERO LICEU DA PRAIA</a:t>
            </a:r>
            <a:br>
              <a:rPr lang="pt-PT" sz="5300" b="1" dirty="0"/>
            </a:br>
            <a:r>
              <a:rPr lang="pt-PT" dirty="0"/>
              <a:t>1860/62</a:t>
            </a:r>
            <a:br>
              <a:rPr lang="pt-PT" dirty="0"/>
            </a:br>
            <a:br>
              <a:rPr lang="pt-PT" dirty="0"/>
            </a:br>
            <a:r>
              <a:rPr lang="pt-PT" sz="4000" b="1" dirty="0"/>
              <a:t>Hermínia Curado Ferreira</a:t>
            </a:r>
            <a:endParaRPr lang="pt-PT" b="1" dirty="0"/>
          </a:p>
        </p:txBody>
      </p:sp>
    </p:spTree>
    <p:extLst>
      <p:ext uri="{BB962C8B-B14F-4D97-AF65-F5344CB8AC3E}">
        <p14:creationId xmlns:p14="http://schemas.microsoft.com/office/powerpoint/2010/main" val="312277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38200" y="273476"/>
            <a:ext cx="10362127" cy="5909310"/>
          </a:xfrm>
          <a:prstGeom prst="rect">
            <a:avLst/>
          </a:prstGeom>
          <a:noFill/>
          <a:ln w="3175">
            <a:solidFill>
              <a:schemeClr val="tx1"/>
            </a:solidFill>
          </a:ln>
        </p:spPr>
        <p:txBody>
          <a:bodyPr wrap="square" rtlCol="0">
            <a:spAutoFit/>
          </a:bodyPr>
          <a:lstStyle/>
          <a:p>
            <a:pPr algn="just"/>
            <a:r>
              <a:rPr lang="pt-PT" dirty="0"/>
              <a:t>	6º Em harmonia com o nº2 do artigo 15º do supracitado Decreto, será nomeado Secretário do Conselho um dos seus membros, com a gratificação que lhe é votada no 1º do artigo 3º do orçamento da Província.</a:t>
            </a:r>
          </a:p>
          <a:p>
            <a:pPr algn="just"/>
            <a:endParaRPr lang="pt-PT" dirty="0"/>
          </a:p>
          <a:p>
            <a:pPr algn="just"/>
            <a:r>
              <a:rPr lang="pt-PT" dirty="0"/>
              <a:t>	7º Reunir-se-á desde já o Conselho Inspector com os professores presentemente existentes, a fim de confecionar os estatutos pelos </a:t>
            </a:r>
            <a:r>
              <a:rPr lang="pt-PT" dirty="0" err="1"/>
              <a:t>quaes</a:t>
            </a:r>
            <a:r>
              <a:rPr lang="pt-PT" dirty="0"/>
              <a:t> deverá reger-se o Lyceo, tendo em atenção o referido Conselho e seguindo quanto for possível, a legislação geral sobre a Instrução Pública, e especialmente o Decreto de 20 de Setembro de 1844, na parte relativa à Instrução Primária.</a:t>
            </a:r>
          </a:p>
          <a:p>
            <a:pPr algn="just"/>
            <a:endParaRPr lang="pt-PT" dirty="0"/>
          </a:p>
          <a:p>
            <a:pPr algn="just"/>
            <a:r>
              <a:rPr lang="pt-PT" dirty="0"/>
              <a:t>	8º Depois de preparado este trabalho, que tendo sido aprovado pelo Governador Geral, em Conselho do Governo terá que subir à aprovação de Sua Majestade, ocupar-se-á em seguida o Conselho Inspector de estudo e </a:t>
            </a:r>
            <a:r>
              <a:rPr lang="pt-PT" dirty="0" err="1"/>
              <a:t>adopção</a:t>
            </a:r>
            <a:r>
              <a:rPr lang="pt-PT" dirty="0"/>
              <a:t> das medidas tendentes a regularizar e a aperfeiçoar a Instrução Primária em todos os pontos da Província aonde as cadeiras de tais disciplinas estão estabelecidas ou onde convenha estabelecê-las.</a:t>
            </a:r>
          </a:p>
          <a:p>
            <a:pPr algn="just"/>
            <a:endParaRPr lang="pt-PT" dirty="0"/>
          </a:p>
          <a:p>
            <a:pPr algn="just"/>
            <a:r>
              <a:rPr lang="pt-PT" dirty="0"/>
              <a:t>	9º Em harmonia com o que se acha disposto nos artigos 12º e 13º do já citado Decreto de 14 de Agosto de 1845, serão nomeados Professores temporários para as Cadeiras de Francez - Inglez – Desenho – Mathematica Elementar e Rudimentos de Náutica – e sob proposta do Conselho Inspector ser-lhe-ão abonadas provisoriamente as competentes gratificações extraídas da verba destinada à escola principal na secção 2º artigo 3º orçamento em vigor na Província.</a:t>
            </a:r>
          </a:p>
          <a:p>
            <a:endParaRPr lang="pt-PT" dirty="0"/>
          </a:p>
        </p:txBody>
      </p:sp>
    </p:spTree>
    <p:extLst>
      <p:ext uri="{BB962C8B-B14F-4D97-AF65-F5344CB8AC3E}">
        <p14:creationId xmlns:p14="http://schemas.microsoft.com/office/powerpoint/2010/main" val="303839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2"/>
          <p:cNvSpPr>
            <a:spLocks noGrp="1"/>
          </p:cNvSpPr>
          <p:nvPr>
            <p:ph idx="1"/>
          </p:nvPr>
        </p:nvSpPr>
        <p:spPr>
          <a:xfrm>
            <a:off x="838200" y="631064"/>
            <a:ext cx="10515600" cy="6117465"/>
          </a:xfrm>
        </p:spPr>
        <p:txBody>
          <a:bodyPr>
            <a:normAutofit lnSpcReduction="10000"/>
          </a:bodyPr>
          <a:lstStyle/>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r>
              <a:rPr lang="pt-PT" sz="1800" baseline="30000" dirty="0"/>
              <a:t> </a:t>
            </a:r>
            <a:endParaRPr lang="pt-PT" sz="1800" dirty="0"/>
          </a:p>
          <a:p>
            <a:pPr marL="0" indent="0">
              <a:buNone/>
            </a:pPr>
            <a:r>
              <a:rPr lang="pt-PT" sz="1800" dirty="0"/>
              <a:t>	</a:t>
            </a:r>
          </a:p>
          <a:p>
            <a:pPr marL="0" indent="0">
              <a:buNone/>
            </a:pPr>
            <a:r>
              <a:rPr lang="pt-PT" sz="1800" dirty="0"/>
              <a:t>	No dia 7 de Janeiro de 1861, teve lugar nos Paços do Concelho, a “abertura em nome d’El-Rei e Senhor D. pedro V, do Liceu Nacional desta Cidade e Província”:</a:t>
            </a:r>
          </a:p>
          <a:p>
            <a:pPr marL="0" indent="0">
              <a:buNone/>
            </a:pPr>
            <a:r>
              <a:rPr lang="pt-PT" sz="1800" dirty="0"/>
              <a:t>		</a:t>
            </a:r>
            <a:r>
              <a:rPr lang="pt-PT" sz="1600" dirty="0"/>
              <a:t>“ Foi este </a:t>
            </a:r>
            <a:r>
              <a:rPr lang="pt-PT" sz="1600" dirty="0" err="1"/>
              <a:t>acto</a:t>
            </a:r>
            <a:r>
              <a:rPr lang="pt-PT" sz="1600" dirty="0"/>
              <a:t> acompanhado de todas as solenidades do estilo, e a ele assistiram todas as 			corporações e militares, povo e o batalhão da 1ª linha; as descargas de fuzilaria e salvas de 			artilharia faziam ecoar o regozijo que todos experimentaram ao ver despontar a instrução 			no horizonte deste país.”</a:t>
            </a:r>
          </a:p>
          <a:p>
            <a:pPr marL="0" indent="0">
              <a:buNone/>
            </a:pPr>
            <a:r>
              <a:rPr lang="pt-PT" sz="1600" i="1" dirty="0"/>
              <a:t>		(Cabo Verde Boletim de Propaganda e Informação, Julho 1958, p.14).</a:t>
            </a:r>
            <a:endParaRPr lang="pt-PT" sz="1600" dirty="0"/>
          </a:p>
          <a:p>
            <a:pPr marL="0" indent="0" algn="just">
              <a:buNone/>
            </a:pPr>
            <a:r>
              <a:rPr lang="pt-PT" sz="1800" baseline="30000" dirty="0"/>
              <a:t> </a:t>
            </a:r>
            <a:endParaRPr lang="pt-PT" sz="1800" dirty="0"/>
          </a:p>
          <a:p>
            <a:pPr marL="0" indent="0" algn="just">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just">
              <a:buNone/>
            </a:pPr>
            <a:endParaRPr lang="pt-PT" sz="1800" baseline="30000" dirty="0"/>
          </a:p>
          <a:p>
            <a:pPr marL="0" indent="0">
              <a:buNone/>
            </a:pPr>
            <a:endParaRPr lang="pt-PT" sz="1400" dirty="0"/>
          </a:p>
        </p:txBody>
      </p:sp>
      <p:sp>
        <p:nvSpPr>
          <p:cNvPr id="6" name="CaixaDeTexto 5"/>
          <p:cNvSpPr txBox="1"/>
          <p:nvPr/>
        </p:nvSpPr>
        <p:spPr>
          <a:xfrm>
            <a:off x="914936" y="402472"/>
            <a:ext cx="10362127" cy="2862322"/>
          </a:xfrm>
          <a:prstGeom prst="rect">
            <a:avLst/>
          </a:prstGeom>
          <a:noFill/>
          <a:ln w="3175">
            <a:solidFill>
              <a:schemeClr val="tx1"/>
            </a:solidFill>
          </a:ln>
        </p:spPr>
        <p:txBody>
          <a:bodyPr wrap="square" rtlCol="0">
            <a:spAutoFit/>
          </a:bodyPr>
          <a:lstStyle/>
          <a:p>
            <a:r>
              <a:rPr lang="pt-PT" dirty="0"/>
              <a:t>	10º Em toda a reforma provisoriamente determinada e dependente da aprovação de sua Majestade, compreendendo a despesa necessária com o pessoal e material das escolas de toda a Província, não será excedida a verba destinada para Instrução Publica mo artigo 3º da Tabela anexa ao Decreto de 1 de Setembro de 1854.</a:t>
            </a:r>
          </a:p>
          <a:p>
            <a:endParaRPr lang="pt-PT" dirty="0"/>
          </a:p>
          <a:p>
            <a:r>
              <a:rPr lang="pt-PT" dirty="0"/>
              <a:t>	11º No dia 7 de Janeiro de 1861, terá lugar abertura do Liceu com as Cadeiras que então estiveram providas, e para a sua imediata frequência </a:t>
            </a:r>
            <a:r>
              <a:rPr lang="pt-PT" dirty="0" err="1"/>
              <a:t>seguir-se-ha</a:t>
            </a:r>
            <a:r>
              <a:rPr lang="pt-PT" dirty="0"/>
              <a:t> temporariamente um regulamento provisório.</a:t>
            </a:r>
          </a:p>
          <a:p>
            <a:endParaRPr lang="pt-PT" dirty="0"/>
          </a:p>
          <a:p>
            <a:r>
              <a:rPr lang="pt-PT" dirty="0"/>
              <a:t>Quartel-general do </a:t>
            </a:r>
            <a:r>
              <a:rPr lang="pt-PT" dirty="0" err="1"/>
              <a:t>Gôverno</a:t>
            </a:r>
            <a:r>
              <a:rPr lang="pt-PT" dirty="0"/>
              <a:t> da Província, na Cidade da Praia de </a:t>
            </a:r>
            <a:r>
              <a:rPr lang="pt-PT" dirty="0" err="1"/>
              <a:t>S.Tiago</a:t>
            </a:r>
            <a:r>
              <a:rPr lang="pt-PT" dirty="0"/>
              <a:t>, 15 de Dezembro de 1860, Januário Correia de Almeida, Governador Geral interino.</a:t>
            </a:r>
          </a:p>
        </p:txBody>
      </p:sp>
    </p:spTree>
    <p:extLst>
      <p:ext uri="{BB962C8B-B14F-4D97-AF65-F5344CB8AC3E}">
        <p14:creationId xmlns:p14="http://schemas.microsoft.com/office/powerpoint/2010/main" val="29981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437882"/>
            <a:ext cx="10515600" cy="5739081"/>
          </a:xfrm>
        </p:spPr>
        <p:txBody>
          <a:bodyPr>
            <a:normAutofit/>
          </a:bodyPr>
          <a:lstStyle/>
          <a:p>
            <a:pPr marL="0" indent="0" algn="just">
              <a:buNone/>
            </a:pPr>
            <a:r>
              <a:rPr lang="pt-PT" sz="1800" dirty="0"/>
              <a:t>	Os professores das quatro primeiras cadeiras foram nomeados antes da criação do liceu, recebendo os ordenados através do Governo da Metrópole. Relativamente aos professores das outras disciplinas, ficou acordado que receberiam uma ratificação de 120.000 reais anuais e ordenado, mais tarde.</a:t>
            </a:r>
          </a:p>
          <a:p>
            <a:pPr marL="0" indent="0" algn="just">
              <a:buNone/>
            </a:pPr>
            <a:r>
              <a:rPr lang="pt-PT" sz="1800" dirty="0"/>
              <a:t>	Os estudantes do Liceu Nacional, em número de dez, colocaram o problema da sua deslocação da Ribeira Grande para a Cidade da Praia, argumentando que antes praticamente não tinham despesas e que a transferência dos estudantes para a nova capital requeria outras condições. Requereram para que lhes seja abonado um subsídio para sustentação, de 100 reiais diários. Este pedido é atendido, tendo em conta a conveniência de se promover a habitação de indivíduos que diariamente pudessem exercer o sacerdócio e o próprio desenvolvimento de instrução na Província. Assim, por portaria Provincial nº156 – A, de 13 de Maio de 1861, foi autorizado o abono de 100 reis aos 10 estudantes do Liceu Nacional da Província de Cabo Verde (Boletim Oficial nº21, 1861⁸)</a:t>
            </a:r>
          </a:p>
          <a:p>
            <a:pPr marL="0" indent="0" algn="just">
              <a:buNone/>
            </a:pPr>
            <a:r>
              <a:rPr lang="pt-PT" sz="1800" dirty="0"/>
              <a:t> </a:t>
            </a:r>
          </a:p>
          <a:p>
            <a:pPr marL="0" indent="0" algn="just">
              <a:buNone/>
            </a:pPr>
            <a:endParaRPr lang="pt-PT" sz="1800" dirty="0"/>
          </a:p>
          <a:p>
            <a:pPr marL="0" indent="0" algn="just">
              <a:buNone/>
            </a:pPr>
            <a:endParaRPr lang="pt-PT" sz="1800" dirty="0"/>
          </a:p>
          <a:p>
            <a:pPr marL="0" indent="0" algn="just">
              <a:buNone/>
            </a:pPr>
            <a:endParaRPr lang="pt-PT" sz="1800" dirty="0"/>
          </a:p>
          <a:p>
            <a:pPr marL="0" indent="0" algn="just">
              <a:buNone/>
            </a:pPr>
            <a:endParaRPr lang="pt-PT" sz="1800" dirty="0"/>
          </a:p>
          <a:p>
            <a:pPr marL="0" indent="0">
              <a:buNone/>
            </a:pPr>
            <a:r>
              <a:rPr lang="pt-PT" sz="1600" dirty="0"/>
              <a:t> _____________________</a:t>
            </a:r>
          </a:p>
          <a:p>
            <a:pPr marL="0" indent="0">
              <a:buNone/>
            </a:pPr>
            <a:r>
              <a:rPr lang="pt-PT" sz="1600" dirty="0"/>
              <a:t>⁸ </a:t>
            </a:r>
            <a:r>
              <a:rPr lang="pt-PT" sz="1600" i="1" dirty="0" err="1"/>
              <a:t>Apud</a:t>
            </a:r>
            <a:r>
              <a:rPr lang="pt-PT" sz="1600" i="1" dirty="0"/>
              <a:t> Novo Jornal de Cabo Verde</a:t>
            </a:r>
            <a:r>
              <a:rPr lang="pt-PT" sz="1600" dirty="0"/>
              <a:t>, de 17 de Agosto de 1996</a:t>
            </a:r>
            <a:r>
              <a:rPr lang="pt-PT" sz="1600" i="1" dirty="0"/>
              <a:t>, Os pelourinhos da Praia</a:t>
            </a:r>
            <a:r>
              <a:rPr lang="pt-PT" sz="1600" dirty="0"/>
              <a:t>, de Henrique </a:t>
            </a:r>
            <a:r>
              <a:rPr lang="pt-PT" sz="1600" dirty="0" err="1"/>
              <a:t>Lubrano</a:t>
            </a:r>
            <a:r>
              <a:rPr lang="pt-PT" sz="1600" dirty="0"/>
              <a:t> de Santa Rita Vieira.</a:t>
            </a:r>
          </a:p>
          <a:p>
            <a:pPr marL="0" indent="0" algn="just">
              <a:buNone/>
            </a:pPr>
            <a:endParaRPr lang="pt-PT" sz="1800" dirty="0"/>
          </a:p>
        </p:txBody>
      </p:sp>
    </p:spTree>
    <p:extLst>
      <p:ext uri="{BB962C8B-B14F-4D97-AF65-F5344CB8AC3E}">
        <p14:creationId xmlns:p14="http://schemas.microsoft.com/office/powerpoint/2010/main" val="3921397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 de texto 2"/>
          <p:cNvSpPr txBox="1">
            <a:spLocks noChangeArrowheads="1"/>
          </p:cNvSpPr>
          <p:nvPr/>
        </p:nvSpPr>
        <p:spPr bwMode="auto">
          <a:xfrm>
            <a:off x="965915" y="437883"/>
            <a:ext cx="9916733" cy="431442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r">
              <a:lnSpc>
                <a:spcPct val="107000"/>
              </a:lnSpc>
              <a:spcAft>
                <a:spcPts val="800"/>
              </a:spcAft>
            </a:pPr>
            <a:r>
              <a:rPr lang="pt-PT" sz="2000" i="1" dirty="0" err="1">
                <a:effectLst/>
                <a:latin typeface="Gabriola" panose="04040605051002020D02" pitchFamily="82" charset="0"/>
                <a:ea typeface="Calibri" panose="020F0502020204030204" pitchFamily="34" charset="0"/>
                <a:cs typeface="Times New Roman" panose="02020603050405020304" pitchFamily="18" charset="0"/>
              </a:rPr>
              <a:t>Illmo</a:t>
            </a:r>
            <a:r>
              <a:rPr lang="pt-PT" sz="2000" i="1" dirty="0">
                <a:effectLst/>
                <a:latin typeface="Gabriola" panose="04040605051002020D02" pitchFamily="82" charset="0"/>
                <a:ea typeface="Calibri" panose="020F0502020204030204" pitchFamily="34" charset="0"/>
                <a:cs typeface="Times New Roman" panose="02020603050405020304" pitchFamily="18" charset="0"/>
              </a:rPr>
              <a:t>. Senhor</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2000" dirty="0">
                <a:effectLst/>
                <a:latin typeface="Gabriola" panose="04040605051002020D02" pitchFamily="82" charset="0"/>
                <a:ea typeface="Calibri" panose="020F0502020204030204" pitchFamily="34" charset="0"/>
                <a:cs typeface="Times New Roman" panose="02020603050405020304" pitchFamily="18" charset="0"/>
              </a:rPr>
              <a:t>Este cobre dois Requerimentos um do Professor de Francez e Inglez e outro do dos Rudimentos de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Nautica</a:t>
            </a:r>
            <a:r>
              <a:rPr lang="pt-PT" sz="2000" dirty="0">
                <a:effectLst/>
                <a:latin typeface="Gabriola" panose="04040605051002020D02" pitchFamily="82" charset="0"/>
                <a:ea typeface="Calibri" panose="020F0502020204030204" pitchFamily="34" charset="0"/>
                <a:cs typeface="Times New Roman" panose="02020603050405020304" pitchFamily="18" charset="0"/>
              </a:rPr>
              <a:t> do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Licêo</a:t>
            </a:r>
            <a:r>
              <a:rPr lang="pt-PT" sz="2000" dirty="0">
                <a:effectLst/>
                <a:latin typeface="Gabriola" panose="04040605051002020D02" pitchFamily="82" charset="0"/>
                <a:ea typeface="Calibri" panose="020F0502020204030204" pitchFamily="34" charset="0"/>
                <a:cs typeface="Times New Roman" panose="02020603050405020304" pitchFamily="18" charset="0"/>
              </a:rPr>
              <a:t> Nacional desta Província, os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quaes</a:t>
            </a:r>
            <a:r>
              <a:rPr lang="pt-PT" sz="2000" dirty="0">
                <a:effectLst/>
                <a:latin typeface="Gabriola" panose="04040605051002020D02" pitchFamily="82" charset="0"/>
                <a:ea typeface="Calibri" panose="020F0502020204030204" pitchFamily="34" charset="0"/>
                <a:cs typeface="Times New Roman" panose="02020603050405020304" pitchFamily="18" charset="0"/>
              </a:rPr>
              <a:t> pedem a gratificação de 120$000 reis anuais, que lhes foi arbitrada por Portaria do Governo Geral n.º327 de 22 de Dezembro do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anno</a:t>
            </a:r>
            <a:r>
              <a:rPr lang="pt-PT" sz="2000" dirty="0">
                <a:effectLst/>
                <a:latin typeface="Gabriola" panose="04040605051002020D02" pitchFamily="82" charset="0"/>
                <a:ea typeface="Calibri" panose="020F0502020204030204" pitchFamily="34" charset="0"/>
                <a:cs typeface="Times New Roman" panose="02020603050405020304" pitchFamily="18" charset="0"/>
              </a:rPr>
              <a:t>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transacto</a:t>
            </a:r>
            <a:r>
              <a:rPr lang="pt-PT" sz="2000" dirty="0">
                <a:effectLst/>
                <a:latin typeface="Gabriola" panose="04040605051002020D02" pitchFamily="82" charset="0"/>
                <a:ea typeface="Calibri" panose="020F0502020204030204" pitchFamily="34" charset="0"/>
                <a:cs typeface="Times New Roman" panose="02020603050405020304" pitchFamily="18" charset="0"/>
              </a:rPr>
              <a:t>, que manda tirar a dita gratificação da Secção 2.ª do art.3º do orçamento. Acho justa a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pretenção</a:t>
            </a:r>
            <a:r>
              <a:rPr lang="pt-PT" sz="2000" dirty="0">
                <a:effectLst/>
                <a:latin typeface="Gabriola" panose="04040605051002020D02" pitchFamily="82" charset="0"/>
                <a:ea typeface="Calibri" panose="020F0502020204030204" pitchFamily="34" charset="0"/>
                <a:cs typeface="Times New Roman" panose="02020603050405020304" pitchFamily="18" charset="0"/>
              </a:rPr>
              <a:t> dos suplicantes, por que entendo que deve ser remunerado o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seo</a:t>
            </a:r>
            <a:r>
              <a:rPr lang="pt-PT" sz="2000" dirty="0">
                <a:effectLst/>
                <a:latin typeface="Gabriola" panose="04040605051002020D02" pitchFamily="82" charset="0"/>
                <a:ea typeface="Calibri" panose="020F0502020204030204" pitchFamily="34" charset="0"/>
                <a:cs typeface="Times New Roman" panose="02020603050405020304" pitchFamily="18" charset="0"/>
              </a:rPr>
              <a:t> trabalho, que fiados na promessa do Governo até hoje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têem</a:t>
            </a:r>
            <a:r>
              <a:rPr lang="pt-PT" sz="2000" dirty="0">
                <a:effectLst/>
                <a:latin typeface="Gabriola" panose="04040605051002020D02" pitchFamily="82" charset="0"/>
                <a:ea typeface="Calibri" panose="020F0502020204030204" pitchFamily="34" charset="0"/>
                <a:cs typeface="Times New Roman" panose="02020603050405020304" pitchFamily="18" charset="0"/>
              </a:rPr>
              <a:t> feito. O que peço a V.Sr:ª se digne levar ao conhecimento do Ex.mo Conselheiro Governador Geral.</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2000" dirty="0">
                <a:effectLst/>
                <a:latin typeface="Gabriola" panose="04040605051002020D02" pitchFamily="82" charset="0"/>
                <a:ea typeface="Calibri" panose="020F0502020204030204" pitchFamily="34" charset="0"/>
                <a:cs typeface="Times New Roman" panose="02020603050405020304" pitchFamily="18" charset="0"/>
              </a:rPr>
              <a:t>Deus guarde a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V.Sr.ª</a:t>
            </a:r>
            <a:r>
              <a:rPr lang="pt-PT" sz="2000" dirty="0">
                <a:effectLst/>
                <a:latin typeface="Gabriola" panose="04040605051002020D02" pitchFamily="82" charset="0"/>
                <a:ea typeface="Calibri" panose="020F0502020204030204" pitchFamily="34" charset="0"/>
                <a:cs typeface="Times New Roman" panose="02020603050405020304" pitchFamily="18" charset="0"/>
              </a:rPr>
              <a:t>.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Licêo</a:t>
            </a:r>
            <a:r>
              <a:rPr lang="pt-PT" sz="2000" dirty="0">
                <a:effectLst/>
                <a:latin typeface="Gabriola" panose="04040605051002020D02" pitchFamily="82" charset="0"/>
                <a:ea typeface="Calibri" panose="020F0502020204030204" pitchFamily="34" charset="0"/>
                <a:cs typeface="Times New Roman" panose="02020603050405020304" pitchFamily="18" charset="0"/>
              </a:rPr>
              <a:t> Nacional desta Província de Cabo Verde a Cidade da Praia, 24 de Julho de 1861.</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2000" dirty="0" err="1">
                <a:effectLst/>
                <a:latin typeface="Gabriola" panose="04040605051002020D02" pitchFamily="82" charset="0"/>
                <a:ea typeface="Calibri" panose="020F0502020204030204" pitchFamily="34" charset="0"/>
                <a:cs typeface="Times New Roman" panose="02020603050405020304" pitchFamily="18" charset="0"/>
              </a:rPr>
              <a:t>Ex.mo</a:t>
            </a:r>
            <a:r>
              <a:rPr lang="pt-PT" sz="2000" dirty="0">
                <a:effectLst/>
                <a:latin typeface="Gabriola" panose="04040605051002020D02" pitchFamily="82" charset="0"/>
                <a:ea typeface="Calibri" panose="020F0502020204030204" pitchFamily="34" charset="0"/>
                <a:cs typeface="Times New Roman" panose="02020603050405020304" pitchFamily="18" charset="0"/>
              </a:rPr>
              <a:t> Sr. Secretário Geral do Governo da Província</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2000" dirty="0">
                <a:effectLst/>
                <a:latin typeface="Gabriola" panose="04040605051002020D02" pitchFamily="82" charset="0"/>
                <a:ea typeface="Calibri" panose="020F0502020204030204" pitchFamily="34" charset="0"/>
                <a:cs typeface="Times New Roman" panose="02020603050405020304" pitchFamily="18" charset="0"/>
              </a:rPr>
              <a:t>C/C</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pt-PT" sz="2000" dirty="0">
                <a:effectLst/>
                <a:latin typeface="Gabriola" panose="04040605051002020D02" pitchFamily="82" charset="0"/>
                <a:ea typeface="Calibri" panose="020F0502020204030204" pitchFamily="34" charset="0"/>
                <a:cs typeface="Times New Roman" panose="02020603050405020304" pitchFamily="18" charset="0"/>
              </a:rPr>
              <a:t>Damião Caetano de Souza</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pt-PT" sz="2000" dirty="0" err="1">
                <a:effectLst/>
                <a:latin typeface="Gabriola" panose="04040605051002020D02" pitchFamily="82" charset="0"/>
                <a:ea typeface="Calibri" panose="020F0502020204030204" pitchFamily="34" charset="0"/>
                <a:cs typeface="Times New Roman" panose="02020603050405020304" pitchFamily="18" charset="0"/>
              </a:rPr>
              <a:t>Director</a:t>
            </a:r>
            <a:r>
              <a:rPr lang="pt-PT" sz="2000" dirty="0">
                <a:effectLst/>
                <a:latin typeface="Gabriola" panose="04040605051002020D02" pitchFamily="82" charset="0"/>
                <a:ea typeface="Calibri" panose="020F0502020204030204" pitchFamily="34" charset="0"/>
                <a:cs typeface="Times New Roman" panose="02020603050405020304" pitchFamily="18" charset="0"/>
              </a:rPr>
              <a:t> do </a:t>
            </a:r>
            <a:r>
              <a:rPr lang="pt-PT" sz="2000" dirty="0" err="1">
                <a:effectLst/>
                <a:latin typeface="Gabriola" panose="04040605051002020D02" pitchFamily="82" charset="0"/>
                <a:ea typeface="Calibri" panose="020F0502020204030204" pitchFamily="34" charset="0"/>
                <a:cs typeface="Times New Roman" panose="02020603050405020304" pitchFamily="18" charset="0"/>
              </a:rPr>
              <a:t>Lycêo</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PT" sz="1200" dirty="0">
                <a:effectLst/>
                <a:latin typeface="Gabriola" panose="04040605051002020D02" pitchFamily="82" charset="0"/>
                <a:ea typeface="Calibri" panose="020F0502020204030204" pitchFamily="34" charset="0"/>
                <a:cs typeface="Times New Roman" panose="02020603050405020304" pitchFamily="18" charset="0"/>
              </a:rPr>
              <a:t> </a:t>
            </a:r>
            <a:r>
              <a:rPr lang="pt-PT" sz="1600" dirty="0"/>
              <a:t>Carta do </a:t>
            </a:r>
            <a:r>
              <a:rPr lang="pt-PT" sz="1600" dirty="0" err="1"/>
              <a:t>Director</a:t>
            </a:r>
            <a:r>
              <a:rPr lang="pt-PT" sz="1600" dirty="0"/>
              <a:t> do Liceu, Damião Caetano de Souza, de 24/07/1861⁹</a:t>
            </a:r>
          </a:p>
          <a:p>
            <a:pPr algn="ctr">
              <a:lnSpc>
                <a:spcPct val="107000"/>
              </a:lnSpc>
              <a:spcAft>
                <a:spcPts val="800"/>
              </a:spcAft>
            </a:pP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dirty="0">
                <a:latin typeface="Gabriola" panose="04040605051002020D02" pitchFamily="82" charset="0"/>
                <a:cs typeface="Times New Roman" panose="02020603050405020304" pitchFamily="18" charset="0"/>
              </a:rPr>
              <a:t>	</a:t>
            </a:r>
            <a:r>
              <a:rPr lang="pt-PT" dirty="0"/>
              <a:t>Entretanto, a confirmação do governo colonial, relativamente à gratificação e ao ordenado dos professores, nunca mais chegavam à Província e estes, cansados de esperar (ver documento supra) e vendo o trabalho mal reconhecido, pediram as suas exonerações. </a:t>
            </a:r>
            <a:endParaRPr lang="pt-PT"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1200" dirty="0">
                <a:effectLst/>
                <a:latin typeface="Gabriola" panose="04040605051002020D02" pitchFamily="82" charset="0"/>
                <a:ea typeface="Calibri" panose="020F0502020204030204" pitchFamily="34" charset="0"/>
                <a:cs typeface="Times New Roman" panose="02020603050405020304" pitchFamily="18" charset="0"/>
              </a:rPr>
              <a:t> </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3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2580" y="555390"/>
            <a:ext cx="10534919" cy="6458563"/>
          </a:xfrm>
          <a:prstGeom prst="rect">
            <a:avLst/>
          </a:prstGeom>
        </p:spPr>
        <p:txBody>
          <a:bodyPr wrap="square">
            <a:spAutoFit/>
          </a:bodyPr>
          <a:lstStyle/>
          <a:p>
            <a:pPr indent="449580" algn="just">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Alguns professores do Liceu Nacional da Praia foram transferidos “para desempenhar as funções do seu cargo no Seminário Liceu creado por decreto de 3 de Setembro do anno próximo findo (1866) e estabelecido na ilha de São Nicolau” (Portaria 8, de 26/1/1967).</a:t>
            </a:r>
          </a:p>
          <a:p>
            <a:pPr indent="449580" algn="just">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O Liceu Nacional da Província de Cabo Verde foi extinto por portaria datada de 7 de Janeiro (confirmar no livro) de 1867.</a:t>
            </a:r>
          </a:p>
          <a:p>
            <a:pPr indent="449580" algn="just">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Por ocasião das comemorações do primeiro centenário da elevação da </a:t>
            </a:r>
            <a:r>
              <a:rPr lang="pt-PT" dirty="0" err="1">
                <a:latin typeface="Calibri" panose="020F0502020204030204" pitchFamily="34" charset="0"/>
                <a:ea typeface="Calibri" panose="020F0502020204030204" pitchFamily="34" charset="0"/>
                <a:cs typeface="Times New Roman" panose="02020603050405020304" pitchFamily="18" charset="0"/>
              </a:rPr>
              <a:t>Villa</a:t>
            </a:r>
            <a:r>
              <a:rPr lang="pt-PT" dirty="0">
                <a:latin typeface="Calibri" panose="020F0502020204030204" pitchFamily="34" charset="0"/>
                <a:ea typeface="Calibri" panose="020F0502020204030204" pitchFamily="34" charset="0"/>
                <a:cs typeface="Times New Roman" panose="02020603050405020304" pitchFamily="18" charset="0"/>
              </a:rPr>
              <a:t> de Santa Maria à categoria de cidade, José Soares de Brito Júnior, Presidente da Câmara Municipal, apresentou um breve historial do primeiro Liceu, “que sucumbiu ao silêncio e falta de sanção do governo colonial”.</a:t>
            </a:r>
          </a:p>
          <a:p>
            <a:r>
              <a:rPr lang="pt-PT" sz="1600" dirty="0"/>
              <a:t>		“Os desejos do Governador que fundou este estabelecimento eram bons, salutares e regeneradores, 		porem, esses desejos e a esperança firme que os habitantes desta Província por eles conceberam, 			sucumbiram ao silêncio e falta de sanção do Governo da Metrópole! E assim é que tudo marcha nas 		nossas possessões ultramarinas, o que profundamente lamentamos.”</a:t>
            </a:r>
          </a:p>
          <a:p>
            <a:r>
              <a:rPr lang="pt-PT" sz="1600" i="1" dirty="0"/>
              <a:t>		(Cabo Verde Boletim, Julho 1958, pp 14-15).</a:t>
            </a:r>
          </a:p>
          <a:p>
            <a:endParaRPr lang="pt-PT" sz="1600" dirty="0"/>
          </a:p>
          <a:p>
            <a:pPr indent="449580" algn="just">
              <a:lnSpc>
                <a:spcPct val="107000"/>
              </a:lnSpc>
              <a:spcAft>
                <a:spcPts val="800"/>
              </a:spcAft>
            </a:pPr>
            <a:r>
              <a:rPr lang="pt-PT" dirty="0"/>
              <a:t>Embora o Liceu Nacional da Praia instalado nos Paços do Concelho tivesse tido uma duração efémera, pois funcionou só dois anos, terá sido com certeza o húmus que veio fertilizar o chão da nossa terra, dando lugar a outras iniciativas.</a:t>
            </a:r>
          </a:p>
          <a:p>
            <a:pPr indent="449580" algn="just">
              <a:lnSpc>
                <a:spcPct val="107000"/>
              </a:lnSpc>
              <a:spcAft>
                <a:spcPts val="800"/>
              </a:spcAft>
            </a:pPr>
            <a:endParaRPr lang="pt-PT" dirty="0">
              <a:effectLst/>
              <a:latin typeface="Calibri" panose="020F0502020204030204" pitchFamily="34" charset="0"/>
              <a:ea typeface="Calibri" panose="020F0502020204030204" pitchFamily="34" charset="0"/>
              <a:cs typeface="Times New Roman" panose="02020603050405020304" pitchFamily="18" charset="0"/>
            </a:endParaRPr>
          </a:p>
          <a:p>
            <a:r>
              <a:rPr lang="pt-PT" dirty="0"/>
              <a:t>_____________________</a:t>
            </a:r>
          </a:p>
          <a:p>
            <a:r>
              <a:rPr lang="pt-PT" sz="1600" dirty="0"/>
              <a:t>⁹ S.G.G. – AHN, Carta do </a:t>
            </a:r>
            <a:r>
              <a:rPr lang="pt-PT" sz="1600" dirty="0" err="1"/>
              <a:t>Director</a:t>
            </a:r>
            <a:r>
              <a:rPr lang="pt-PT" sz="1600" dirty="0"/>
              <a:t> do Liceu, Damião Caetano de Souza, de 24/07/1861. </a:t>
            </a:r>
            <a:r>
              <a:rPr lang="pt-PT" sz="1600" dirty="0" err="1"/>
              <a:t>Cxª</a:t>
            </a:r>
            <a:r>
              <a:rPr lang="pt-PT" sz="1600" dirty="0"/>
              <a:t>. 666</a:t>
            </a:r>
          </a:p>
          <a:p>
            <a:pPr indent="449580" algn="just">
              <a:lnSpc>
                <a:spcPct val="107000"/>
              </a:lnSpc>
              <a:spcAft>
                <a:spcPts val="800"/>
              </a:spcAft>
            </a:pPr>
            <a:endParaRPr lang="pt-P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65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9854" y="497817"/>
            <a:ext cx="10393250" cy="3536033"/>
          </a:xfrm>
          <a:prstGeom prst="rect">
            <a:avLst/>
          </a:prstGeom>
        </p:spPr>
        <p:txBody>
          <a:bodyPr wrap="square">
            <a:spAutoFit/>
          </a:bodyPr>
          <a:lstStyle/>
          <a:p>
            <a:pPr algn="just">
              <a:lnSpc>
                <a:spcPct val="107000"/>
              </a:lnSpc>
              <a:spcAft>
                <a:spcPts val="800"/>
              </a:spcAft>
            </a:pPr>
            <a:r>
              <a:rPr lang="pt-PT" sz="2000" b="1" dirty="0">
                <a:latin typeface="Calibri" panose="020F0502020204030204" pitchFamily="34" charset="0"/>
                <a:ea typeface="Calibri" panose="020F0502020204030204" pitchFamily="34" charset="0"/>
                <a:cs typeface="Times New Roman" panose="02020603050405020304" pitchFamily="18" charset="0"/>
              </a:rPr>
              <a:t>Passaram 115 anos. Os Paços do Concelho acolhem a Assembleia Nacional do país independe</a:t>
            </a:r>
            <a:r>
              <a:rPr lang="pt-PT" b="1" dirty="0">
                <a:latin typeface="Calibri" panose="020F0502020204030204" pitchFamily="34" charset="0"/>
                <a:ea typeface="Calibri" panose="020F0502020204030204" pitchFamily="34" charset="0"/>
                <a:cs typeface="Times New Roman" panose="02020603050405020304" pitchFamily="18" charset="0"/>
              </a:rPr>
              <a:t>nte</a:t>
            </a:r>
          </a:p>
          <a:p>
            <a:pPr algn="just">
              <a:lnSpc>
                <a:spcPct val="107000"/>
              </a:lnSpc>
              <a:spcAft>
                <a:spcPts val="800"/>
              </a:spcAft>
            </a:pPr>
            <a:endParaRPr lang="pt-PT"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dirty="0"/>
              <a:t>Cento e quinze anos após a instalação do primeiro liceu na Câmara Municipal, a 1ª e 2ª Sessões Legislativas, nos dias 4 e 5 de Julho de 1975, tiveram lugar nos Paços do Concelho, onde funcionou o primeiro e efémero Liceu da Praia. Recordamos este importante momento de celebração de um país livre e soberano. O edifício da Câmara voltou a expressar o simbolismo que carrega desde o tempo em que nele se instalou o primeiro liceu de Cabo Verde.</a:t>
            </a:r>
          </a:p>
          <a:p>
            <a:pPr algn="just">
              <a:lnSpc>
                <a:spcPct val="107000"/>
              </a:lnSpc>
              <a:spcAft>
                <a:spcPts val="800"/>
              </a:spcAft>
            </a:pPr>
            <a:endParaRPr lang="pt-PT" dirty="0"/>
          </a:p>
          <a:p>
            <a:pPr algn="just">
              <a:lnSpc>
                <a:spcPct val="107000"/>
              </a:lnSpc>
              <a:spcAft>
                <a:spcPts val="800"/>
              </a:spcAft>
            </a:pPr>
            <a:endParaRPr lang="pt-PT" dirty="0"/>
          </a:p>
          <a:p>
            <a:pPr algn="just">
              <a:lnSpc>
                <a:spcPct val="107000"/>
              </a:lnSpc>
              <a:spcAft>
                <a:spcPts val="800"/>
              </a:spcAft>
            </a:pPr>
            <a:endParaRPr lang="pt-P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aixa de texto 2"/>
          <p:cNvSpPr txBox="1">
            <a:spLocks noChangeArrowheads="1"/>
          </p:cNvSpPr>
          <p:nvPr/>
        </p:nvSpPr>
        <p:spPr bwMode="auto">
          <a:xfrm>
            <a:off x="875763" y="3000779"/>
            <a:ext cx="10161431" cy="33613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07000"/>
              </a:lnSpc>
              <a:spcAft>
                <a:spcPts val="800"/>
              </a:spcAft>
            </a:pPr>
            <a:r>
              <a:rPr lang="pt-PT" sz="2000" dirty="0"/>
              <a:t> </a:t>
            </a:r>
            <a:r>
              <a:rPr lang="pt-PT" dirty="0"/>
              <a:t>Às 16:30 horas, reuniram-se no salão da Câmara Municipal da Praia, os Deputados eleitos por todos os círculos eleitorais de Cabo Verde, a fim de constituírem a Assembleia Nacional de Cabo Verde, sob proposta do Secretário-geral do Partido Africano para a Independência da Guiné e de Cabo Verde – PAIGC, Senhor Aristides Pereira. Assim, foi constituída uma Mesa Provisória que orientaria os trabalhos da Assembleia até à eleição da Mesa definitiva. Foram designados os Deputados, o Senhor </a:t>
            </a:r>
            <a:r>
              <a:rPr lang="pt-PT" dirty="0" err="1"/>
              <a:t>Oswaldo</a:t>
            </a:r>
            <a:r>
              <a:rPr lang="pt-PT" dirty="0"/>
              <a:t> Lopes da Silva, Carlos Lineu Soares Miranda e Manuel da Costa Barros. Após a leitura da </a:t>
            </a:r>
            <a:r>
              <a:rPr lang="pt-PT" dirty="0" err="1"/>
              <a:t>Acta</a:t>
            </a:r>
            <a:r>
              <a:rPr lang="pt-PT" dirty="0"/>
              <a:t> de Apuramento Geral da Eleição para a Assembleias Nacional de Cabo Verde e verificada a identidade dos Deputados, o Presidente declarou constituída a 1ª Assembleia Popular de Cabo Verde.</a:t>
            </a:r>
          </a:p>
          <a:p>
            <a:pPr algn="just">
              <a:lnSpc>
                <a:spcPct val="107000"/>
              </a:lnSpc>
              <a:spcAft>
                <a:spcPts val="800"/>
              </a:spcAft>
            </a:pPr>
            <a:r>
              <a:rPr lang="pt-PT" dirty="0"/>
              <a:t>Passou-se à eleição da Mesa </a:t>
            </a:r>
            <a:r>
              <a:rPr lang="pt-PT" dirty="0" err="1"/>
              <a:t>efectiva</a:t>
            </a:r>
            <a:r>
              <a:rPr lang="pt-PT" dirty="0"/>
              <a:t> da Assembleia, sob a proposta do Senhor José Luís Fernandes. Para Presidente, Abílio Augusto Monteiro Duarte, 1º Vice-presidente, o Olívio Melício Pires, 2º Vice-presidente, Alexandre Ramos de Pina, 1º Secretário, o Senhor Luís de Matos Monteiro da Fonseca e 2º Secretário, o</a:t>
            </a:r>
          </a:p>
          <a:p>
            <a:pPr algn="just">
              <a:lnSpc>
                <a:spcPct val="107000"/>
              </a:lnSpc>
              <a:spcAft>
                <a:spcPts val="800"/>
              </a:spcAft>
            </a:pPr>
            <a:endParaRPr lang="pt-P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32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C1B256-4EA8-49EE-8E5B-BD361D41D95E}"/>
              </a:ext>
            </a:extLst>
          </p:cNvPr>
          <p:cNvSpPr>
            <a:spLocks noGrp="1"/>
          </p:cNvSpPr>
          <p:nvPr>
            <p:ph type="subTitle" idx="1"/>
          </p:nvPr>
        </p:nvSpPr>
        <p:spPr>
          <a:xfrm>
            <a:off x="980661" y="530087"/>
            <a:ext cx="10164417" cy="5777947"/>
          </a:xfrm>
          <a:ln w="3175">
            <a:solidFill>
              <a:schemeClr val="tx1"/>
            </a:solidFill>
          </a:ln>
        </p:spPr>
        <p:txBody>
          <a:bodyPr>
            <a:normAutofit fontScale="92500" lnSpcReduction="10000"/>
          </a:bodyPr>
          <a:lstStyle/>
          <a:p>
            <a:pPr algn="just"/>
            <a:r>
              <a:rPr lang="pt-PT" sz="2100" dirty="0">
                <a:latin typeface="Calibri" panose="020F0502020204030204" pitchFamily="34" charset="0"/>
                <a:ea typeface="Calibri" panose="020F0502020204030204" pitchFamily="34" charset="0"/>
                <a:cs typeface="Times New Roman" panose="02020603050405020304" pitchFamily="18" charset="0"/>
              </a:rPr>
              <a:t>Senhor Rolando Lima Barber.</a:t>
            </a:r>
          </a:p>
          <a:p>
            <a:pPr algn="just"/>
            <a:r>
              <a:rPr lang="pt-PT" sz="2100" dirty="0"/>
              <a:t>Após a instalação da Mesa, o Presidente declarou aberta a 1ª Sessão da Assembleia Nacional Popular, tendo os Deputados prestado juramento colectivo. Às 17:40 a Sessão foi suspensa para que o Presidente acompanhasse à saída, o Senhor Alto Comissário da Republica Portuguesa em Cabo Verde. Retomados os trabalhos, foram convidados para tomarem assento na Mesa, os Senhores Francisco Mendes e João Bernardo Vieira, respectivamente Comissário Principal e Presidente da Assembleia Nacional Popular da Republica da Guiné Bissau.</a:t>
            </a:r>
          </a:p>
          <a:p>
            <a:pPr algn="just"/>
            <a:r>
              <a:rPr lang="pt-PT" sz="2100" dirty="0"/>
              <a:t> Em seguida foi aprovada a seguinte Ordem do dia:</a:t>
            </a:r>
          </a:p>
          <a:p>
            <a:pPr algn="just"/>
            <a:r>
              <a:rPr lang="pt-PT" sz="2100" dirty="0"/>
              <a:t>	- Aprovação do Texto da Proclamação da República de Cabo Verde;</a:t>
            </a:r>
          </a:p>
          <a:p>
            <a:pPr algn="just"/>
            <a:r>
              <a:rPr lang="pt-PT" sz="2100" dirty="0"/>
              <a:t>	- Aprovação da Lei da Organização Política do Estado;</a:t>
            </a:r>
          </a:p>
          <a:p>
            <a:pPr algn="just"/>
            <a:r>
              <a:rPr lang="pt-PT" sz="2100" dirty="0"/>
              <a:t>	- Eleição do Chefe de Estado ou Presidente do Conselho de Estado;</a:t>
            </a:r>
          </a:p>
          <a:p>
            <a:pPr algn="just"/>
            <a:r>
              <a:rPr lang="pt-PT" sz="2100" dirty="0"/>
              <a:t>	- Eleição do Primeiro-Ministro;</a:t>
            </a:r>
          </a:p>
          <a:p>
            <a:pPr algn="just"/>
            <a:r>
              <a:rPr lang="pt-PT" sz="2100" dirty="0"/>
              <a:t>	- Adopção da Lei que atribui ao Camarada Amílcar Cabral o título de Fundador da 	Nacionalidade.</a:t>
            </a:r>
          </a:p>
          <a:p>
            <a:pPr algn="just"/>
            <a:r>
              <a:rPr lang="pt-PT" sz="2100" dirty="0"/>
              <a:t>O Texto da Proclamação da Republica de Cabo Verde, foi aprovado por aclamação, a Lei da Organização Política do Estado foi aprovada por unanimidade. Para Chefe de Estado foi eleito por aclamação, o Senhor Aristides Maria Pereira, Secretário-geral do PAIGC. Também por aclamação foi eleito para Primeiro-Ministro, o Senhor Pedro Verona Rodrigues Pires, Presidente da Comissão Nacional de Cabo Verde do PAIGC. A Lei que atribui ao Camarada Amílcar Cabral o título de Fundador da Nacionalidade, foi igualmente adoptada por aclamação.</a:t>
            </a:r>
          </a:p>
          <a:p>
            <a:endParaRPr lang="pt-PT" dirty="0"/>
          </a:p>
        </p:txBody>
      </p:sp>
    </p:spTree>
    <p:extLst>
      <p:ext uri="{BB962C8B-B14F-4D97-AF65-F5344CB8AC3E}">
        <p14:creationId xmlns:p14="http://schemas.microsoft.com/office/powerpoint/2010/main" val="131756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46219" y="400859"/>
            <a:ext cx="10161431" cy="5847755"/>
          </a:xfrm>
          <a:prstGeom prst="rect">
            <a:avLst/>
          </a:prstGeom>
          <a:ln w="3175">
            <a:solidFill>
              <a:schemeClr val="tx1"/>
            </a:solidFill>
          </a:ln>
        </p:spPr>
        <p:txBody>
          <a:bodyPr wrap="square">
            <a:spAutoFit/>
          </a:bodyPr>
          <a:lstStyle/>
          <a:p>
            <a:pPr algn="just"/>
            <a:r>
              <a:rPr lang="pt-PT" dirty="0">
                <a:latin typeface="Calibri" panose="020F0502020204030204" pitchFamily="34" charset="0"/>
                <a:ea typeface="Calibri" panose="020F0502020204030204" pitchFamily="34" charset="0"/>
                <a:cs typeface="Times New Roman" panose="02020603050405020304" pitchFamily="18" charset="0"/>
              </a:rPr>
              <a:t>A IIª Sessão Legislativa teve lugar no mesmo espaço, no dia 5 de Julho, tendo o Presidente declarado aberta a Sessão às doze horas e trinta minutos, com a presença de todos os Deputados. O Presidente fez referência ao momento histórico que tinham acabado de viver, com a proclamação da Independência de Cabo Verde e em seguida confirmaram as decisões </a:t>
            </a:r>
            <a:r>
              <a:rPr lang="pt-PT" dirty="0" err="1">
                <a:latin typeface="Calibri" panose="020F0502020204030204" pitchFamily="34" charset="0"/>
                <a:ea typeface="Calibri" panose="020F0502020204030204" pitchFamily="34" charset="0"/>
                <a:cs typeface="Times New Roman" panose="02020603050405020304" pitchFamily="18" charset="0"/>
              </a:rPr>
              <a:t>adoptadas</a:t>
            </a:r>
            <a:r>
              <a:rPr lang="pt-PT" dirty="0">
                <a:latin typeface="Calibri" panose="020F0502020204030204" pitchFamily="34" charset="0"/>
                <a:ea typeface="Calibri" panose="020F0502020204030204" pitchFamily="34" charset="0"/>
                <a:cs typeface="Times New Roman" panose="02020603050405020304" pitchFamily="18" charset="0"/>
              </a:rPr>
              <a:t> no dia anterior. Propôs para a Ordem do dia desta Sessão, a prestação do juramento do Presidente da República, o Senhor Aristides Maria Pereira e do Primeiro-Ministro, Pedro Verona Pires, de acordo com os artigos, décimo segundo e décimo </a:t>
            </a:r>
            <a:r>
              <a:rPr lang="pt-PT" dirty="0"/>
              <a:t>sexto da Lei sobre a Organização Política do Estado.</a:t>
            </a:r>
          </a:p>
          <a:p>
            <a:pPr algn="just"/>
            <a:r>
              <a:rPr lang="pt-PT" dirty="0"/>
              <a:t>  Seguiu-se o juramento e os cumprimentos da praxe.</a:t>
            </a:r>
          </a:p>
          <a:p>
            <a:pPr algn="just"/>
            <a:r>
              <a:rPr lang="pt-PT" dirty="0"/>
              <a:t>  O Presidente da Assembleia (da varanda da Câmara Municipal) dirige algumas palavras ao povo, informando-o dos trabalhos da Assembleia Nacional Popular e das eleições realizadas. Em seguida, o Presidente da Republica dirigiu uma histórica comunicação ao Povo de Cabo Verde e a Sessão foi encerrada pelo Presidente da Assembleia, às catorze horas e quinze minutos.¹⁰</a:t>
            </a:r>
          </a:p>
          <a:p>
            <a:pPr algn="just"/>
            <a:endParaRPr lang="pt-PT" dirty="0"/>
          </a:p>
          <a:p>
            <a:pPr algn="just"/>
            <a:endParaRPr lang="pt-PT" dirty="0"/>
          </a:p>
          <a:p>
            <a:pPr algn="just"/>
            <a:endParaRPr lang="pt-PT" dirty="0"/>
          </a:p>
          <a:p>
            <a:pPr algn="just"/>
            <a:endParaRPr lang="pt-PT" dirty="0"/>
          </a:p>
          <a:p>
            <a:r>
              <a:rPr lang="pt-PT" dirty="0"/>
              <a:t>_____________________</a:t>
            </a:r>
          </a:p>
          <a:p>
            <a:r>
              <a:rPr lang="pt-PT" sz="1600" dirty="0"/>
              <a:t>¹⁰ Assembleia Nacional Popular, Diário das sessões, 1ª Legislatura, Sessão nº4, de 4 de Julho de 1975 e 2ª Sessão nº 5, de 5 de Julho de 1975.</a:t>
            </a:r>
          </a:p>
          <a:p>
            <a:pPr algn="just"/>
            <a:endParaRPr lang="pt-PT" dirty="0"/>
          </a:p>
          <a:p>
            <a:pPr algn="just"/>
            <a:endParaRPr lang="pt-PT" dirty="0"/>
          </a:p>
        </p:txBody>
      </p:sp>
    </p:spTree>
    <p:extLst>
      <p:ext uri="{BB962C8B-B14F-4D97-AF65-F5344CB8AC3E}">
        <p14:creationId xmlns:p14="http://schemas.microsoft.com/office/powerpoint/2010/main" val="57843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437882"/>
            <a:ext cx="10515600" cy="6078828"/>
          </a:xfrm>
        </p:spPr>
        <p:txBody>
          <a:bodyPr>
            <a:normAutofit/>
          </a:bodyPr>
          <a:lstStyle/>
          <a:p>
            <a:pPr marL="0" indent="0">
              <a:buNone/>
            </a:pPr>
            <a:r>
              <a:rPr lang="pt-PT" sz="2000" b="1" dirty="0"/>
              <a:t>REFERÊNCIAS BIBLIOGRÁFICAS</a:t>
            </a:r>
            <a:endParaRPr lang="pt-PT" sz="2000" dirty="0"/>
          </a:p>
          <a:p>
            <a:pPr marL="0" indent="0">
              <a:buNone/>
            </a:pPr>
            <a:r>
              <a:rPr lang="pt-PT" dirty="0"/>
              <a:t> </a:t>
            </a:r>
            <a:r>
              <a:rPr lang="pt-PT" sz="1900" dirty="0"/>
              <a:t>Assembleia Nacional Popular, </a:t>
            </a:r>
            <a:r>
              <a:rPr lang="pt-PT" sz="1900" i="1" dirty="0"/>
              <a:t>Diário das Sessões</a:t>
            </a:r>
            <a:r>
              <a:rPr lang="pt-PT" sz="1900" dirty="0"/>
              <a:t>, Iª Legislatura, 1ª Sessão Legislativa, Sessão de 4 de Julho de 1975.</a:t>
            </a:r>
          </a:p>
          <a:p>
            <a:pPr marL="0" indent="0" algn="just">
              <a:buNone/>
            </a:pPr>
            <a:r>
              <a:rPr lang="pt-PT" sz="1900" dirty="0"/>
              <a:t>Assembleia Nacional Popular, </a:t>
            </a:r>
            <a:r>
              <a:rPr lang="pt-PT" sz="1900" i="1" dirty="0"/>
              <a:t>Diário das Sessões</a:t>
            </a:r>
            <a:r>
              <a:rPr lang="pt-PT" sz="1900" dirty="0"/>
              <a:t>, Iª Legislatura, 2ª Sessão Legislativa, Sessão de 5 de Julho de 1975.</a:t>
            </a:r>
          </a:p>
          <a:p>
            <a:pPr marL="0" indent="0" algn="just">
              <a:buNone/>
            </a:pPr>
            <a:r>
              <a:rPr lang="pt-PT" sz="1900" dirty="0"/>
              <a:t>Barcellos, </a:t>
            </a:r>
            <a:r>
              <a:rPr lang="pt-PT" sz="1900" dirty="0" err="1"/>
              <a:t>Christianno</a:t>
            </a:r>
            <a:r>
              <a:rPr lang="pt-PT" sz="1900" dirty="0"/>
              <a:t> José de Senna, (1911</a:t>
            </a:r>
            <a:r>
              <a:rPr lang="pt-PT" sz="1900" i="1" dirty="0"/>
              <a:t>). Subsídios para a História de Cabo Verde e Guiné: Memórias apresentadas à Academia Real das </a:t>
            </a:r>
            <a:r>
              <a:rPr lang="pt-PT" sz="1900" i="1" dirty="0" err="1"/>
              <a:t>Sciências</a:t>
            </a:r>
            <a:r>
              <a:rPr lang="pt-PT" sz="1900" i="1" dirty="0"/>
              <a:t> de Lisboa</a:t>
            </a:r>
            <a:r>
              <a:rPr lang="pt-PT" sz="1900" dirty="0"/>
              <a:t>, Parte V (1843 – 1853), Lisboa: </a:t>
            </a:r>
            <a:r>
              <a:rPr lang="pt-PT" sz="1900" dirty="0" err="1"/>
              <a:t>Typographia</a:t>
            </a:r>
            <a:r>
              <a:rPr lang="pt-PT" sz="1900" dirty="0"/>
              <a:t> da Academia Real das </a:t>
            </a:r>
            <a:r>
              <a:rPr lang="pt-PT" sz="1900" dirty="0" err="1"/>
              <a:t>Sciências</a:t>
            </a:r>
            <a:r>
              <a:rPr lang="pt-PT" sz="1900" dirty="0"/>
              <a:t> de Lisboa.</a:t>
            </a:r>
          </a:p>
          <a:p>
            <a:pPr marL="0" indent="0" algn="just">
              <a:buNone/>
            </a:pPr>
            <a:r>
              <a:rPr lang="pt-PT" sz="1900" dirty="0"/>
              <a:t>Boletim Oficial do Governo Geral de Cabo Verde, nº 112/1845, Praia: Imprensa Nacional.</a:t>
            </a:r>
          </a:p>
          <a:p>
            <a:pPr marL="0" indent="0" algn="just">
              <a:buNone/>
            </a:pPr>
            <a:r>
              <a:rPr lang="pt-PT" sz="1900" dirty="0"/>
              <a:t>Boletim Oficial do Governo Geral de Cabo Verde, nº73, de 16 de Agosto de 1860. Praia: Imprensa Nacional.</a:t>
            </a:r>
          </a:p>
          <a:p>
            <a:pPr marL="0" indent="0" algn="just">
              <a:buNone/>
            </a:pPr>
            <a:r>
              <a:rPr lang="pt-PT" sz="1900" dirty="0"/>
              <a:t>Boletim Oficial do Governo Geral de Cabo Verde, nº83, de 22 de Dezembro de 1860. Praia: Imprensa Nacional.</a:t>
            </a:r>
          </a:p>
          <a:p>
            <a:pPr marL="0" indent="0" algn="just">
              <a:buNone/>
            </a:pPr>
            <a:r>
              <a:rPr lang="pt-PT" sz="2000" dirty="0"/>
              <a:t>Boletim Oficial do Governo Geral de Cabo Verde, nº11/1861, de 16 de Agosto de 1860. Praia: Imprensa Nacional.</a:t>
            </a:r>
          </a:p>
          <a:p>
            <a:pPr marL="0" indent="0" algn="just">
              <a:buNone/>
            </a:pPr>
            <a:r>
              <a:rPr lang="pt-PT" sz="2000" dirty="0"/>
              <a:t>Cabo Verde, Boletim de Informação e Propaganda, nº33, Ano III, 1/7/1952, pp.29-32.</a:t>
            </a:r>
          </a:p>
          <a:p>
            <a:pPr marL="0" indent="0" algn="just">
              <a:buNone/>
            </a:pPr>
            <a:r>
              <a:rPr lang="pt-PT" sz="2000" dirty="0"/>
              <a:t>Cabo Verde, Boletim de Informação e Propaganda, nº41, Ano IV, 1/2/1958, pp.28.</a:t>
            </a:r>
          </a:p>
          <a:p>
            <a:pPr marL="0" indent="0" algn="just">
              <a:buNone/>
            </a:pPr>
            <a:endParaRPr lang="pt-PT" sz="1900" dirty="0"/>
          </a:p>
          <a:p>
            <a:pPr marL="0" indent="0">
              <a:buNone/>
            </a:pPr>
            <a:endParaRPr lang="pt-PT" dirty="0"/>
          </a:p>
        </p:txBody>
      </p:sp>
    </p:spTree>
    <p:extLst>
      <p:ext uri="{BB962C8B-B14F-4D97-AF65-F5344CB8AC3E}">
        <p14:creationId xmlns:p14="http://schemas.microsoft.com/office/powerpoint/2010/main" val="331813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618186"/>
            <a:ext cx="10515600" cy="5558777"/>
          </a:xfrm>
        </p:spPr>
        <p:txBody>
          <a:bodyPr>
            <a:normAutofit/>
          </a:bodyPr>
          <a:lstStyle/>
          <a:p>
            <a:pPr marL="0" indent="0" algn="just">
              <a:buNone/>
            </a:pPr>
            <a:r>
              <a:rPr lang="pt-PT" sz="1800" dirty="0"/>
              <a:t>Carvalho, Alberto (1986). </a:t>
            </a:r>
            <a:r>
              <a:rPr lang="pt-PT" sz="1800" i="1" dirty="0"/>
              <a:t>Do Classicismo-Romantismo ao Realismo da Claridade ou a Escola da </a:t>
            </a:r>
            <a:r>
              <a:rPr lang="pt-PT" sz="1800" i="1" dirty="0" err="1"/>
              <a:t>Dialéctica</a:t>
            </a:r>
            <a:r>
              <a:rPr lang="pt-PT" sz="1800" i="1" dirty="0"/>
              <a:t> da Autenticidade Possíve</a:t>
            </a:r>
            <a:r>
              <a:rPr lang="pt-PT" sz="1800" dirty="0"/>
              <a:t>l, Lisboa.</a:t>
            </a:r>
          </a:p>
          <a:p>
            <a:pPr marL="0" indent="0" algn="just">
              <a:buNone/>
            </a:pPr>
            <a:r>
              <a:rPr lang="pt-PT" sz="1800" dirty="0"/>
              <a:t>Carvalho, Maria Adriana Sousa (2011). </a:t>
            </a:r>
            <a:r>
              <a:rPr lang="pt-PT" sz="1800" i="1" dirty="0"/>
              <a:t>O Liceu em Cabo Verde: Um Imperativo de Cidadania</a:t>
            </a:r>
            <a:r>
              <a:rPr lang="pt-PT" sz="1800" dirty="0"/>
              <a:t> (</a:t>
            </a:r>
            <a:r>
              <a:rPr lang="pt-PT" sz="1800" i="1" dirty="0"/>
              <a:t>1857-1975).</a:t>
            </a:r>
            <a:r>
              <a:rPr lang="pt-PT" sz="1800" dirty="0"/>
              <a:t> Praia: edições Uni-CV.</a:t>
            </a:r>
          </a:p>
          <a:p>
            <a:pPr marL="0" indent="0" algn="just">
              <a:buNone/>
            </a:pPr>
            <a:r>
              <a:rPr lang="pt-PT" sz="1800" dirty="0"/>
              <a:t>Ferreira, Hermínia Curado (1990). </a:t>
            </a:r>
            <a:r>
              <a:rPr lang="pt-PT" sz="1800" i="1" dirty="0"/>
              <a:t>Surgimento e Evolução da Instituição Liceal de Cabo Verde – Sua integração nas reformas da instrução pública (seus antecedentes na Escola Primária Superior, Escola Principal, Liceu de Cabo Verde de 1860).</a:t>
            </a:r>
            <a:r>
              <a:rPr lang="pt-PT" sz="1800" dirty="0"/>
              <a:t> Praia.</a:t>
            </a:r>
          </a:p>
          <a:p>
            <a:pPr marL="0" indent="0" algn="just">
              <a:buNone/>
            </a:pPr>
            <a:r>
              <a:rPr lang="pt-PT" sz="1800" dirty="0"/>
              <a:t>Silva, Adriano Duarte. A instrução Pública em Cabo Verde. Boletim da Agência Geral das </a:t>
            </a:r>
            <a:r>
              <a:rPr lang="pt-PT" sz="1800" dirty="0" err="1"/>
              <a:t>das</a:t>
            </a:r>
            <a:r>
              <a:rPr lang="pt-PT" sz="1800" dirty="0"/>
              <a:t> Colónias, Separata nº45, Lisboa, Março 1929, pp. 172-179.</a:t>
            </a:r>
          </a:p>
          <a:p>
            <a:pPr marL="0" indent="0" algn="just">
              <a:buNone/>
            </a:pPr>
            <a:r>
              <a:rPr lang="pt-PT" sz="1800" dirty="0"/>
              <a:t>Vieira, Henrique </a:t>
            </a:r>
            <a:r>
              <a:rPr lang="pt-PT" sz="1800" dirty="0" err="1"/>
              <a:t>Lubrano</a:t>
            </a:r>
            <a:r>
              <a:rPr lang="pt-PT" sz="1800" dirty="0"/>
              <a:t> de Santa Rita. </a:t>
            </a:r>
            <a:r>
              <a:rPr lang="pt-PT" sz="1800" i="1" dirty="0"/>
              <a:t>Os pelourinhos da Praia</a:t>
            </a:r>
            <a:r>
              <a:rPr lang="pt-PT" sz="1800" dirty="0"/>
              <a:t>. Novo Jornal de Cabo Verde, 17 de Agosto 1996.</a:t>
            </a:r>
          </a:p>
          <a:p>
            <a:pPr marL="0" indent="0" algn="just">
              <a:buNone/>
            </a:pPr>
            <a:endParaRPr lang="pt-PT" sz="1800" dirty="0"/>
          </a:p>
        </p:txBody>
      </p:sp>
    </p:spTree>
    <p:extLst>
      <p:ext uri="{BB962C8B-B14F-4D97-AF65-F5344CB8AC3E}">
        <p14:creationId xmlns:p14="http://schemas.microsoft.com/office/powerpoint/2010/main" val="188188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631064"/>
            <a:ext cx="10515600" cy="5950039"/>
          </a:xfrm>
        </p:spPr>
        <p:txBody>
          <a:bodyPr>
            <a:normAutofit lnSpcReduction="10000"/>
          </a:bodyPr>
          <a:lstStyle/>
          <a:p>
            <a:pPr marL="0" indent="0">
              <a:buNone/>
            </a:pPr>
            <a:r>
              <a:rPr lang="pt-PT" sz="2000" b="1" dirty="0"/>
              <a:t>Breve Contexto histórico</a:t>
            </a:r>
          </a:p>
          <a:p>
            <a:pPr marL="0" indent="0">
              <a:buNone/>
            </a:pPr>
            <a:endParaRPr lang="pt-PT" dirty="0"/>
          </a:p>
          <a:p>
            <a:pPr marL="0" indent="0" algn="just">
              <a:buNone/>
            </a:pPr>
            <a:r>
              <a:rPr lang="pt-PT" sz="1800" dirty="0"/>
              <a:t>O papel da Igreja no ensino em Cabo Verde demonstra o espírito missionário e colaborante da classe eclesiástica, procurando ultrapassar todos os constrangimentos que foram surgindo ao longo dos vários séculos, relativamente à sua dependência da Coroa portuguesa e do Governo da Metrópole. A centralização de poderes terá contribuído, muitas vezes, para que as decisões se mantivessem em “banho-maria” e chegassem ao nosso Arquipélago, nalguns casos, com algum atraso na sua implementação.</a:t>
            </a:r>
          </a:p>
          <a:p>
            <a:pPr marL="0" indent="0" algn="just">
              <a:buNone/>
            </a:pPr>
            <a:r>
              <a:rPr lang="pt-PT" sz="1800" dirty="0"/>
              <a:t>O ensino secundário, teve o seu início em 1860, de uma forma muito tímida, mas terá no entanto servido para que outras iniciativas aparecessem. Destaca-se, em 1866, a criação do Seminário-Liceu em S. Nicolau ¹, viveiro de muitas figuras, que pelo seu trabalho, se destacaram ao longo de décadas no nosso meio cultural.</a:t>
            </a:r>
          </a:p>
          <a:p>
            <a:pPr marL="0" indent="0" algn="just">
              <a:buNone/>
            </a:pPr>
            <a:r>
              <a:rPr lang="pt-PT" sz="1800" dirty="0"/>
              <a:t>O Liceu de S. Vicente, em 1917, logo após o encerramento do Seminário-Liceu, ocupou um espaço importantíssimo não só na sociedade mindelense, mas também em todas as ilhas do nosso Arquipélago. O facto de sermos ilhas contribuiu sempre para que algumas medidas surgissem de forma lenta, contradizendo a vontade dos ilhéus. A vontade férrea e a determinação dos cabo-verdianos, contribuiu em certos momentos da nossa história educativa para que o “impossível” deixasse de o ser.</a:t>
            </a:r>
          </a:p>
          <a:p>
            <a:pPr marL="0" indent="0" algn="just">
              <a:buNone/>
            </a:pPr>
            <a:r>
              <a:rPr lang="pt-PT" sz="1800" dirty="0"/>
              <a:t>É de realçar também o altruísmo de alguns cabo-verdianos que permitiram nalguns momentos críticos, ultrapassar as dificuldades próprias da época, pondo à disposição dos cidadãos o necessário para que os projetos de ensino se concretizassem.</a:t>
            </a:r>
          </a:p>
          <a:p>
            <a:pPr marL="0" indent="0">
              <a:buNone/>
            </a:pPr>
            <a:r>
              <a:rPr lang="pt-PT" sz="1800" dirty="0"/>
              <a:t>____________________</a:t>
            </a:r>
          </a:p>
          <a:p>
            <a:pPr marL="0" indent="0">
              <a:buNone/>
            </a:pPr>
            <a:r>
              <a:rPr lang="pt-PT" sz="1200" dirty="0"/>
              <a:t>¹ O Seminário-Liceu foi criado pelo Decreto de 3 de Setembro de 1866, publicado no Boletim Oficial nº44, de 3 de Novembro de 1866</a:t>
            </a:r>
          </a:p>
          <a:p>
            <a:pPr marL="0" indent="0" algn="just">
              <a:buNone/>
            </a:pPr>
            <a:endParaRPr lang="pt-PT" sz="1800" dirty="0"/>
          </a:p>
          <a:p>
            <a:pPr marL="0" indent="0">
              <a:buNone/>
            </a:pPr>
            <a:endParaRPr lang="pt-PT" sz="1400" dirty="0"/>
          </a:p>
        </p:txBody>
      </p:sp>
    </p:spTree>
    <p:extLst>
      <p:ext uri="{BB962C8B-B14F-4D97-AF65-F5344CB8AC3E}">
        <p14:creationId xmlns:p14="http://schemas.microsoft.com/office/powerpoint/2010/main" val="148369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3257B1B-5F92-4529-A6C9-BA5CB4DD87E5}"/>
              </a:ext>
            </a:extLst>
          </p:cNvPr>
          <p:cNvSpPr>
            <a:spLocks noGrp="1"/>
          </p:cNvSpPr>
          <p:nvPr>
            <p:ph idx="1"/>
          </p:nvPr>
        </p:nvSpPr>
        <p:spPr>
          <a:xfrm>
            <a:off x="559905" y="1253331"/>
            <a:ext cx="10515600" cy="4351338"/>
          </a:xfrm>
        </p:spPr>
        <p:txBody>
          <a:bodyPr/>
          <a:lstStyle/>
          <a:p>
            <a:pPr marL="0" indent="0" algn="ctr">
              <a:buNone/>
            </a:pPr>
            <a:endParaRPr lang="pt-PT" b="1" dirty="0"/>
          </a:p>
          <a:p>
            <a:pPr marL="0" indent="0" algn="ctr">
              <a:buNone/>
            </a:pPr>
            <a:endParaRPr lang="pt-PT" b="1" dirty="0"/>
          </a:p>
          <a:p>
            <a:pPr marL="0" indent="0" algn="ctr">
              <a:buNone/>
            </a:pPr>
            <a:endParaRPr lang="pt-PT" b="1" dirty="0"/>
          </a:p>
          <a:p>
            <a:pPr marL="0" indent="0" algn="ctr">
              <a:buNone/>
            </a:pPr>
            <a:r>
              <a:rPr lang="pt-PT" sz="5400" b="1" dirty="0"/>
              <a:t>Muito Obrigada pela Atenção</a:t>
            </a:r>
          </a:p>
          <a:p>
            <a:pPr marL="0" indent="0">
              <a:buNone/>
            </a:pPr>
            <a:endParaRPr lang="pt-PT" dirty="0"/>
          </a:p>
        </p:txBody>
      </p:sp>
    </p:spTree>
    <p:extLst>
      <p:ext uri="{BB962C8B-B14F-4D97-AF65-F5344CB8AC3E}">
        <p14:creationId xmlns:p14="http://schemas.microsoft.com/office/powerpoint/2010/main" val="48460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631064"/>
            <a:ext cx="10515600" cy="6117465"/>
          </a:xfrm>
        </p:spPr>
        <p:txBody>
          <a:bodyPr>
            <a:normAutofit fontScale="92500" lnSpcReduction="10000"/>
          </a:bodyPr>
          <a:lstStyle/>
          <a:p>
            <a:pPr marL="0" indent="0" algn="just">
              <a:buNone/>
            </a:pPr>
            <a:r>
              <a:rPr lang="pt-PT" sz="1800" dirty="0"/>
              <a:t>A relação população/escolas fez sempre parte da preocupação dos responsáveis ad educação e terá impulsionado o crescimento e o aparecimento de outros estabelecimentos de ensino, em vários pontos do país, de forma paulatina até às décadas de 60/70 do século XX e de forma mais dinâmica, a partir de 1975.</a:t>
            </a:r>
          </a:p>
          <a:p>
            <a:pPr marL="0" indent="0" algn="just">
              <a:buNone/>
            </a:pPr>
            <a:endParaRPr lang="pt-PT" sz="1400" dirty="0"/>
          </a:p>
          <a:p>
            <a:pPr marL="0" indent="0" algn="just">
              <a:buNone/>
            </a:pPr>
            <a:r>
              <a:rPr lang="pt-PT" sz="2200" b="1" dirty="0"/>
              <a:t>Os primórdios do ensino</a:t>
            </a:r>
            <a:endParaRPr lang="pt-PT" sz="2200" dirty="0"/>
          </a:p>
          <a:p>
            <a:pPr marL="0" indent="0" algn="just">
              <a:buNone/>
            </a:pPr>
            <a:r>
              <a:rPr lang="pt-PT" sz="1800" dirty="0"/>
              <a:t>O núcleo original da formação educativa em Cabo Verde funda-se nas atividades religiosas e doutrinárias. Temos como exemplo, a apresentação do Relatório do Bispo D. frei João Henriques </a:t>
            </a:r>
            <a:r>
              <a:rPr lang="pt-PT" sz="1800" dirty="0" err="1"/>
              <a:t>Monis</a:t>
            </a:r>
            <a:r>
              <a:rPr lang="pt-PT" sz="1800" dirty="0"/>
              <a:t> (5 Fevereiro 1845², mostrando a necessidade de criação de escolas em todas as ilhas e de um Seminário-Liceu com internato para 24 alunos, sendo 12 destinados à vida eclesiástica. Em 1847, o Bispo apontava como local da implantação do Seminário Eclesiástico, a ilha Brava, mais concretamente em Santa Bárbara, referindo também os custos deste estabelecimento, que seriam de quatro contos, sendo três para a construção e um para o sustento dos alunos anualmente. Nesta época, foram lançadas as bases legais para a organização geral do ensino primário nas províncias ultramarinas (Decreto de 14 de Agosto 1845³).</a:t>
            </a:r>
          </a:p>
          <a:p>
            <a:pPr marL="0" indent="0" algn="just">
              <a:buNone/>
            </a:pPr>
            <a:endParaRPr lang="pt-PT" sz="1800" dirty="0"/>
          </a:p>
          <a:p>
            <a:pPr marL="0" indent="0" algn="just">
              <a:buNone/>
            </a:pPr>
            <a:r>
              <a:rPr lang="pt-PT" sz="1800" dirty="0"/>
              <a:t>Ao longo de vários séculos, foram sendo criadas condições para que a instrução primária fosse uma realidade na então Província de Cabo Verde e paulatinamente se foram dotando as várias ilhas de escolas primárias. No entanto já se fazia sentir a necessidade de um estabelecimento de ensino secundário. Um dos grandes problemas da época era o espaço para a instalação de qualquer “casa de instrução” e, mais uma vez, assiste-se ao dilema vivido em ocasiões semelhantes</a:t>
            </a:r>
            <a:r>
              <a:rPr lang="pt-PT" sz="1800" baseline="30000" dirty="0"/>
              <a:t>4.</a:t>
            </a:r>
          </a:p>
          <a:p>
            <a:pPr marL="0" indent="0">
              <a:buNone/>
            </a:pPr>
            <a:endParaRPr lang="pt-PT" sz="1800" baseline="30000" dirty="0"/>
          </a:p>
          <a:p>
            <a:pPr marL="0" indent="0">
              <a:buNone/>
            </a:pPr>
            <a:r>
              <a:rPr lang="pt-PT" sz="1800" dirty="0"/>
              <a:t>____________________</a:t>
            </a:r>
          </a:p>
          <a:p>
            <a:pPr marL="0" indent="0">
              <a:buNone/>
            </a:pPr>
            <a:r>
              <a:rPr lang="pt-PT" sz="1300" baseline="30000" dirty="0"/>
              <a:t>2 </a:t>
            </a:r>
            <a:r>
              <a:rPr lang="pt-PT" sz="1300" dirty="0"/>
              <a:t>Barcellos, Parte V, 1911, pp.40-41; 45-46</a:t>
            </a:r>
          </a:p>
          <a:p>
            <a:pPr marL="0" indent="0">
              <a:buNone/>
            </a:pPr>
            <a:r>
              <a:rPr lang="pt-PT" sz="1300" baseline="30000" dirty="0"/>
              <a:t>3 </a:t>
            </a:r>
            <a:r>
              <a:rPr lang="pt-PT" sz="1300" dirty="0"/>
              <a:t>Boletim Oficial do Governo Geral Cabo Verde, nº 112, 1845</a:t>
            </a:r>
          </a:p>
          <a:p>
            <a:pPr marL="0" indent="0">
              <a:buNone/>
            </a:pPr>
            <a:r>
              <a:rPr lang="pt-PT" sz="1300" baseline="30000" dirty="0"/>
              <a:t>4 </a:t>
            </a:r>
            <a:r>
              <a:rPr lang="pt-PT" sz="1300" dirty="0"/>
              <a:t>Para a instalação do Seminário-Liceu teve de se recorrer a um edifício particular, propriedade do médico Dr. Júlio José dias, situado na Ribeira Brava, ilha de S. Nicolau</a:t>
            </a:r>
          </a:p>
          <a:p>
            <a:pPr marL="0" indent="0">
              <a:buNone/>
            </a:pPr>
            <a:endParaRPr lang="pt-PT" sz="1400" dirty="0"/>
          </a:p>
        </p:txBody>
      </p:sp>
    </p:spTree>
    <p:extLst>
      <p:ext uri="{BB962C8B-B14F-4D97-AF65-F5344CB8AC3E}">
        <p14:creationId xmlns:p14="http://schemas.microsoft.com/office/powerpoint/2010/main" val="74920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631064"/>
            <a:ext cx="10515600" cy="6117465"/>
          </a:xfrm>
        </p:spPr>
        <p:txBody>
          <a:bodyPr>
            <a:normAutofit lnSpcReduction="10000"/>
          </a:bodyPr>
          <a:lstStyle/>
          <a:p>
            <a:pPr marL="0" indent="0" algn="just">
              <a:buNone/>
            </a:pPr>
            <a:r>
              <a:rPr lang="pt-PT" sz="1800" dirty="0"/>
              <a:t>Na antiga Praça do Pelourinho, que passou a chamar-se Praça Alexandre Albuquerque, existia um prédio onde funcionavam a Câmara, o tribunal e a Cadeia, que terá sido transferida para um edifício na Ponta Belém. Em 1845 inicia-se a construção de um novo edifício para a Câmara Municipal, mas só se conseguiu deitar abaixo as instalações anteriores. O Governador Arrobas instituiu o imposto de 3% “ad valorem”, pela Portaria nº 162-A, de 27 de Agosto de 1855, tendo dado um novo alento à Câmara Municipal. Esta medida ter-lhe-á custado a exoneração, por não ter autorização para legislar nesse sentido. Caso insólito é que esse mesmo imposto veio a contribuir para a melhoria da cidade </a:t>
            </a:r>
            <a:r>
              <a:rPr lang="pt-PT" sz="1800" baseline="30000" dirty="0"/>
              <a:t>5. </a:t>
            </a:r>
            <a:endParaRPr lang="pt-PT" sz="1800" dirty="0"/>
          </a:p>
          <a:p>
            <a:pPr marL="0" indent="0" algn="just">
              <a:buNone/>
            </a:pPr>
            <a:r>
              <a:rPr lang="pt-PT" sz="1800" dirty="0"/>
              <a:t>Assim, a 15 de Março de 1859, conclui-se a construção da torre do edifício, colocam-se os sinos, regula-se o relógio, termina-se toda a ordem de cantaria, alvenaria e carpintaria, para além de outras pequenas obras. Em 23 de Julho de 1860, estava a obra concluída e o Engenheiro Januário Correia de Almeida, pede ao Secretário-Geral do Governo, que comunique ao Governador esse facto. As chaves foram entregues ao Presidente Isidoro José de Sousa Carvalho, no dia 24 de Julho de 1860 </a:t>
            </a:r>
            <a:r>
              <a:rPr lang="pt-PT" sz="1800" baseline="30000" dirty="0"/>
              <a:t>6.</a:t>
            </a:r>
            <a:endParaRPr lang="pt-PT" sz="1800" dirty="0"/>
          </a:p>
          <a:p>
            <a:pPr marL="0" indent="0" algn="just">
              <a:buNone/>
            </a:pPr>
            <a:endParaRPr lang="pt-PT" sz="1800" baseline="30000" dirty="0"/>
          </a:p>
          <a:p>
            <a:pPr marL="0" indent="0" algn="just">
              <a:buNone/>
            </a:pPr>
            <a:r>
              <a:rPr lang="pt-PT" sz="2000" b="1" dirty="0"/>
              <a:t>O efémero liceu nos Paços do Concelho</a:t>
            </a:r>
            <a:endParaRPr lang="pt-PT" sz="2000" dirty="0"/>
          </a:p>
          <a:p>
            <a:pPr marL="0" indent="0" algn="just">
              <a:buNone/>
            </a:pPr>
            <a:r>
              <a:rPr lang="pt-PT" sz="1800" dirty="0"/>
              <a:t>Concluídas as obras e entregues as chaves, passa a funcionar neste edifício, além da Câmara Municipal, o Tribunal de Justiça e o Liceu Nacional (Relatório das Obras Públicas, referente ao 2º semestre de 1860, 28/11/1861 </a:t>
            </a:r>
            <a:r>
              <a:rPr lang="pt-PT" sz="1800" baseline="30000" dirty="0"/>
              <a:t>7</a:t>
            </a:r>
            <a:r>
              <a:rPr lang="pt-PT" sz="1800" dirty="0"/>
              <a:t>.</a:t>
            </a:r>
          </a:p>
          <a:p>
            <a:pPr marL="0" indent="0" algn="just">
              <a:buNone/>
            </a:pPr>
            <a:endParaRPr lang="pt-PT" sz="1800" baseline="30000" dirty="0"/>
          </a:p>
          <a:p>
            <a:pPr marL="0" indent="0">
              <a:buNone/>
            </a:pPr>
            <a:r>
              <a:rPr lang="pt-PT" sz="1800" dirty="0"/>
              <a:t>____________________</a:t>
            </a:r>
          </a:p>
          <a:p>
            <a:pPr marL="0" indent="0" algn="just">
              <a:buNone/>
            </a:pPr>
            <a:r>
              <a:rPr lang="pt-PT" sz="1200" baseline="30000" dirty="0"/>
              <a:t>5 </a:t>
            </a:r>
            <a:r>
              <a:rPr lang="pt-PT" sz="1200" dirty="0"/>
              <a:t>Este tema é tratado no primeiro texto que integra as Memórias do Liceu da Praia, da autoria de José Évora</a:t>
            </a:r>
          </a:p>
          <a:p>
            <a:pPr marL="0" indent="0" algn="just">
              <a:buNone/>
            </a:pPr>
            <a:r>
              <a:rPr lang="pt-PT" sz="1200" baseline="30000" dirty="0"/>
              <a:t>6 </a:t>
            </a:r>
            <a:r>
              <a:rPr lang="pt-PT" sz="1200" dirty="0"/>
              <a:t>Boletim Oficial do Governo Geral de Cabo Verde, nº 73, 1860</a:t>
            </a:r>
          </a:p>
          <a:p>
            <a:pPr marL="0" indent="0" algn="just">
              <a:buNone/>
            </a:pPr>
            <a:r>
              <a:rPr lang="pt-PT" sz="1200" baseline="30000" dirty="0"/>
              <a:t>7 </a:t>
            </a:r>
            <a:r>
              <a:rPr lang="pt-PT" sz="1200" dirty="0"/>
              <a:t>Boletim Oficial do Governo Geral da </a:t>
            </a:r>
            <a:r>
              <a:rPr lang="pt-PT" sz="1200" dirty="0" err="1"/>
              <a:t>Provincia</a:t>
            </a:r>
            <a:r>
              <a:rPr lang="pt-PT" sz="1200" dirty="0"/>
              <a:t> de Cabo Verde, nº 11, 1861</a:t>
            </a:r>
          </a:p>
          <a:p>
            <a:pPr marL="0" indent="0" algn="just">
              <a:buNone/>
            </a:pPr>
            <a:endParaRPr lang="pt-PT" sz="1200" dirty="0"/>
          </a:p>
          <a:p>
            <a:pPr marL="0" indent="0">
              <a:buNone/>
            </a:pPr>
            <a:endParaRPr lang="pt-PT" sz="1400" dirty="0"/>
          </a:p>
        </p:txBody>
      </p:sp>
    </p:spTree>
    <p:extLst>
      <p:ext uri="{BB962C8B-B14F-4D97-AF65-F5344CB8AC3E}">
        <p14:creationId xmlns:p14="http://schemas.microsoft.com/office/powerpoint/2010/main" val="18064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631064"/>
            <a:ext cx="10515600" cy="6117465"/>
          </a:xfrm>
        </p:spPr>
        <p:txBody>
          <a:bodyPr>
            <a:normAutofit/>
          </a:bodyPr>
          <a:lstStyle/>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200" dirty="0"/>
          </a:p>
          <a:p>
            <a:pPr marL="0" indent="0" algn="ctr">
              <a:buNone/>
            </a:pPr>
            <a:endParaRPr lang="pt-PT" sz="1800" dirty="0"/>
          </a:p>
          <a:p>
            <a:pPr marL="0" indent="0">
              <a:buNone/>
            </a:pPr>
            <a:endParaRPr lang="pt-PT" sz="1800" dirty="0"/>
          </a:p>
          <a:p>
            <a:pPr marL="0" indent="0">
              <a:buNone/>
            </a:pPr>
            <a:endParaRPr lang="pt-PT" sz="1800" dirty="0"/>
          </a:p>
          <a:p>
            <a:pPr marL="0" indent="0" algn="just">
              <a:buNone/>
            </a:pPr>
            <a:endParaRPr lang="pt-PT" sz="1800" baseline="30000" dirty="0"/>
          </a:p>
          <a:p>
            <a:pPr marL="0" indent="0" algn="just">
              <a:buNone/>
            </a:pPr>
            <a:endParaRPr lang="pt-PT" sz="1200" baseline="30000" dirty="0"/>
          </a:p>
          <a:p>
            <a:pPr marL="0" indent="0">
              <a:buNone/>
            </a:pPr>
            <a:endParaRPr lang="pt-PT" sz="1400" dirty="0"/>
          </a:p>
        </p:txBody>
      </p:sp>
      <p:pic>
        <p:nvPicPr>
          <p:cNvPr id="2" name="Imagem 1"/>
          <p:cNvPicPr>
            <a:picLocks noChangeAspect="1"/>
          </p:cNvPicPr>
          <p:nvPr/>
        </p:nvPicPr>
        <p:blipFill>
          <a:blip r:embed="rId2"/>
          <a:stretch>
            <a:fillRect/>
          </a:stretch>
        </p:blipFill>
        <p:spPr>
          <a:xfrm>
            <a:off x="1365162" y="515153"/>
            <a:ext cx="9465970" cy="5357614"/>
          </a:xfrm>
          <a:prstGeom prst="rect">
            <a:avLst/>
          </a:prstGeom>
        </p:spPr>
      </p:pic>
      <p:sp>
        <p:nvSpPr>
          <p:cNvPr id="4" name="Retângulo 3"/>
          <p:cNvSpPr/>
          <p:nvPr/>
        </p:nvSpPr>
        <p:spPr>
          <a:xfrm>
            <a:off x="2841938" y="5872767"/>
            <a:ext cx="6096000" cy="461665"/>
          </a:xfrm>
          <a:prstGeom prst="rect">
            <a:avLst/>
          </a:prstGeom>
        </p:spPr>
        <p:txBody>
          <a:bodyPr>
            <a:spAutoFit/>
          </a:bodyPr>
          <a:lstStyle/>
          <a:p>
            <a:pPr algn="ctr"/>
            <a:r>
              <a:rPr lang="pt-PT" sz="1200" dirty="0"/>
              <a:t>Câmara Municipal da Praia</a:t>
            </a:r>
          </a:p>
          <a:p>
            <a:pPr algn="ctr"/>
            <a:r>
              <a:rPr lang="pt-PT" sz="1200" dirty="0"/>
              <a:t>(Museu de Documentos Especiais, Instituto do Arquivo Histórico Nacional)</a:t>
            </a:r>
          </a:p>
        </p:txBody>
      </p:sp>
    </p:spTree>
    <p:extLst>
      <p:ext uri="{BB962C8B-B14F-4D97-AF65-F5344CB8AC3E}">
        <p14:creationId xmlns:p14="http://schemas.microsoft.com/office/powerpoint/2010/main" val="375093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90422" y="5890839"/>
            <a:ext cx="6096000" cy="461665"/>
          </a:xfrm>
          <a:prstGeom prst="rect">
            <a:avLst/>
          </a:prstGeom>
        </p:spPr>
        <p:txBody>
          <a:bodyPr>
            <a:spAutoFit/>
          </a:bodyPr>
          <a:lstStyle/>
          <a:p>
            <a:pPr algn="ctr"/>
            <a:r>
              <a:rPr lang="pt-PT" sz="1200" dirty="0"/>
              <a:t>Câmara Municipal da Praia</a:t>
            </a:r>
          </a:p>
          <a:p>
            <a:pPr algn="ctr"/>
            <a:r>
              <a:rPr lang="pt-PT" sz="1200" dirty="0"/>
              <a:t>(Museu de Documentos Especiais, Instituto do Arquivo Histórico Nacional)</a:t>
            </a:r>
          </a:p>
        </p:txBody>
      </p:sp>
      <p:pic>
        <p:nvPicPr>
          <p:cNvPr id="3" name="Imagem 2"/>
          <p:cNvPicPr>
            <a:picLocks noChangeAspect="1"/>
          </p:cNvPicPr>
          <p:nvPr/>
        </p:nvPicPr>
        <p:blipFill>
          <a:blip r:embed="rId2"/>
          <a:stretch>
            <a:fillRect/>
          </a:stretch>
        </p:blipFill>
        <p:spPr>
          <a:xfrm>
            <a:off x="1519707" y="540913"/>
            <a:ext cx="9053848" cy="5349926"/>
          </a:xfrm>
          <a:prstGeom prst="rect">
            <a:avLst/>
          </a:prstGeom>
        </p:spPr>
      </p:pic>
    </p:spTree>
    <p:extLst>
      <p:ext uri="{BB962C8B-B14F-4D97-AF65-F5344CB8AC3E}">
        <p14:creationId xmlns:p14="http://schemas.microsoft.com/office/powerpoint/2010/main" val="287172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154546"/>
            <a:ext cx="10515600" cy="6703454"/>
          </a:xfrm>
        </p:spPr>
        <p:txBody>
          <a:bodyPr>
            <a:normAutofit/>
          </a:bodyPr>
          <a:lstStyle/>
          <a:p>
            <a:pPr marL="0" indent="0" algn="just">
              <a:buNone/>
            </a:pPr>
            <a:r>
              <a:rPr lang="pt-PT" sz="1800" dirty="0"/>
              <a:t>Estava-se no ano de 1860 e em Cabo Verde, tanto o estado sanitário como as colheitas, tinham sido muito regulares. Nesse ano não houve reunião da Junta Geral de Distrito, sinal que “tudo ia no bom caminho”, como é hábito dizer. O Boletim Oficial do Governo Geral de Cabo Verde, nº83, de 22 de Dezembro de 1860 publica um “mapa de informação” elucidativo do estado da Praia de Santiago.</a:t>
            </a:r>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just">
              <a:buNone/>
            </a:pPr>
            <a:endParaRPr lang="pt-PT" sz="1800" baseline="30000" dirty="0"/>
          </a:p>
          <a:p>
            <a:pPr marL="0" indent="0">
              <a:buNone/>
            </a:pPr>
            <a:endParaRPr lang="pt-PT" sz="1400" dirty="0"/>
          </a:p>
        </p:txBody>
      </p:sp>
      <p:pic>
        <p:nvPicPr>
          <p:cNvPr id="2" name="Imagem 1"/>
          <p:cNvPicPr>
            <a:picLocks noChangeAspect="1"/>
          </p:cNvPicPr>
          <p:nvPr/>
        </p:nvPicPr>
        <p:blipFill>
          <a:blip r:embed="rId2"/>
          <a:stretch>
            <a:fillRect/>
          </a:stretch>
        </p:blipFill>
        <p:spPr>
          <a:xfrm>
            <a:off x="1468191" y="1365161"/>
            <a:ext cx="9169757" cy="5488076"/>
          </a:xfrm>
          <a:prstGeom prst="rect">
            <a:avLst/>
          </a:prstGeom>
        </p:spPr>
      </p:pic>
    </p:spTree>
    <p:extLst>
      <p:ext uri="{BB962C8B-B14F-4D97-AF65-F5344CB8AC3E}">
        <p14:creationId xmlns:p14="http://schemas.microsoft.com/office/powerpoint/2010/main" val="269737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2"/>
          <p:cNvSpPr>
            <a:spLocks noGrp="1"/>
          </p:cNvSpPr>
          <p:nvPr>
            <p:ph idx="1"/>
          </p:nvPr>
        </p:nvSpPr>
        <p:spPr>
          <a:xfrm>
            <a:off x="838200" y="631064"/>
            <a:ext cx="10515600" cy="6117465"/>
          </a:xfrm>
        </p:spPr>
        <p:txBody>
          <a:bodyPr>
            <a:normAutofit/>
          </a:bodyPr>
          <a:lstStyle/>
          <a:p>
            <a:pPr marL="0" indent="0" algn="just">
              <a:buNone/>
            </a:pPr>
            <a:r>
              <a:rPr lang="pt-PT" sz="1800" dirty="0"/>
              <a:t>Por ordem régia de 11 de Julho de 1860, foi entregue interinamente ao Engenheiro Civil e Militar da Província, o Capitão de Estado Maior do Exército, Januário Correia de Almeida, o governo da Província. A 15 de Dezembro de 1860, criou por Portaria Provincial nº313 – A, o Liceu Nacional da Província de Cabo Verde e fica aguardando a confirmação do Reino (Boletim Oficial nº 83, pp.392-393).</a:t>
            </a:r>
          </a:p>
          <a:p>
            <a:pPr marL="0" indent="0" algn="just">
              <a:buNone/>
            </a:pPr>
            <a:endParaRPr lang="pt-PT" sz="1800" b="1" dirty="0"/>
          </a:p>
          <a:p>
            <a:pPr marL="0" indent="0" algn="ctr">
              <a:buNone/>
            </a:pPr>
            <a:endParaRPr lang="pt-PT" sz="1800" b="1" dirty="0"/>
          </a:p>
          <a:p>
            <a:pPr marL="0" indent="0" algn="ctr">
              <a:buNone/>
            </a:pPr>
            <a:endParaRPr lang="pt-PT" sz="1800" b="1" dirty="0"/>
          </a:p>
          <a:p>
            <a:pPr marL="0" indent="0" algn="ctr">
              <a:buNone/>
            </a:pPr>
            <a:endParaRPr lang="pt-PT" sz="1800" b="1" dirty="0"/>
          </a:p>
          <a:p>
            <a:pPr marL="0" indent="0" algn="just">
              <a:buNone/>
            </a:pPr>
            <a:endParaRPr lang="pt-PT" sz="1800" b="1" dirty="0"/>
          </a:p>
          <a:p>
            <a:pPr marL="0" indent="0" algn="ctr">
              <a:buNone/>
            </a:pPr>
            <a:endParaRPr lang="pt-PT" sz="1800" b="1"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just">
              <a:buNone/>
            </a:pPr>
            <a:endParaRPr lang="pt-PT" sz="1800" baseline="30000" dirty="0"/>
          </a:p>
          <a:p>
            <a:pPr marL="0" indent="0">
              <a:buNone/>
            </a:pPr>
            <a:endParaRPr lang="pt-PT" sz="1400" dirty="0"/>
          </a:p>
        </p:txBody>
      </p:sp>
      <p:sp>
        <p:nvSpPr>
          <p:cNvPr id="7" name="CaixaDeTexto 6"/>
          <p:cNvSpPr txBox="1"/>
          <p:nvPr/>
        </p:nvSpPr>
        <p:spPr>
          <a:xfrm>
            <a:off x="991673" y="2588654"/>
            <a:ext cx="10362127" cy="3416320"/>
          </a:xfrm>
          <a:prstGeom prst="rect">
            <a:avLst/>
          </a:prstGeom>
          <a:noFill/>
          <a:ln w="3175">
            <a:solidFill>
              <a:schemeClr val="tx1"/>
            </a:solidFill>
          </a:ln>
        </p:spPr>
        <p:txBody>
          <a:bodyPr wrap="square" rtlCol="0">
            <a:spAutoFit/>
          </a:bodyPr>
          <a:lstStyle/>
          <a:p>
            <a:pPr algn="ctr"/>
            <a:r>
              <a:rPr lang="pt-PT" b="1" dirty="0"/>
              <a:t>CIRCULAR Nº 313 – A, 15/12/1860</a:t>
            </a:r>
          </a:p>
          <a:p>
            <a:pPr algn="ctr"/>
            <a:endParaRPr lang="pt-PT" dirty="0"/>
          </a:p>
          <a:p>
            <a:pPr algn="just"/>
            <a:r>
              <a:rPr lang="pt-PT" dirty="0"/>
              <a:t>O Governador Geral da Província de Cabo Verde, considerando devidamente a particular atenção que é mister prestar à Instrução Pública nesta Província, por ser este um dos mais salutares princípios em que se baseiam, o progresso e a felicidade dos povos, considerando mais, que, o estado em que </a:t>
            </a:r>
            <a:r>
              <a:rPr lang="pt-PT" dirty="0" err="1"/>
              <a:t>actualmente</a:t>
            </a:r>
            <a:r>
              <a:rPr lang="pt-PT" dirty="0"/>
              <a:t> se acha na mesma Província, esta importante parte da Administração Geral, demanda uma prompta reforma, que remediando desde já os maiores males, promova sucessivamente o seu aperfeiçoamento, e tendo ao mesmo tempo em vista que tal reforma deve aproximar-se quanto possível, ao que sobre este assunto se acha disposto no Decreto de 14 de Agosto de 1845, e posteriores determinações do Ministério da Marinha e Ultramar, sem que todavia se exceda a verba votada para instrução pública no orçamento em vigor na Província; ouvido o Conselho do Governo, determina o seguinte:</a:t>
            </a:r>
          </a:p>
          <a:p>
            <a:endParaRPr lang="pt-PT" dirty="0"/>
          </a:p>
        </p:txBody>
      </p:sp>
    </p:spTree>
    <p:extLst>
      <p:ext uri="{BB962C8B-B14F-4D97-AF65-F5344CB8AC3E}">
        <p14:creationId xmlns:p14="http://schemas.microsoft.com/office/powerpoint/2010/main" val="32099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e Conteúdo 2"/>
          <p:cNvSpPr>
            <a:spLocks noGrp="1"/>
          </p:cNvSpPr>
          <p:nvPr>
            <p:ph idx="1"/>
          </p:nvPr>
        </p:nvSpPr>
        <p:spPr>
          <a:xfrm>
            <a:off x="838200" y="631064"/>
            <a:ext cx="10515600" cy="6117465"/>
          </a:xfrm>
        </p:spPr>
        <p:txBody>
          <a:bodyPr>
            <a:normAutofit/>
          </a:bodyPr>
          <a:lstStyle/>
          <a:p>
            <a:pPr marL="0" indent="0" algn="ctr">
              <a:buNone/>
            </a:pPr>
            <a:endParaRPr lang="pt-PT" sz="1800" b="1" dirty="0"/>
          </a:p>
          <a:p>
            <a:pPr marL="0" indent="0" algn="ctr">
              <a:buNone/>
            </a:pPr>
            <a:endParaRPr lang="pt-PT" sz="1800" b="1" dirty="0"/>
          </a:p>
          <a:p>
            <a:pPr marL="0" indent="0" algn="just">
              <a:buNone/>
            </a:pPr>
            <a:endParaRPr lang="pt-PT" sz="1800" b="1" dirty="0"/>
          </a:p>
          <a:p>
            <a:pPr marL="0" indent="0" algn="ctr">
              <a:buNone/>
            </a:pPr>
            <a:endParaRPr lang="pt-PT" sz="1800" b="1"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r>
              <a:rPr lang="pt-PT" sz="1800" baseline="30000" dirty="0"/>
              <a:t> </a:t>
            </a: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ctr">
              <a:buNone/>
            </a:pPr>
            <a:endParaRPr lang="pt-PT" sz="1800" dirty="0"/>
          </a:p>
          <a:p>
            <a:pPr marL="0" indent="0" algn="just">
              <a:buNone/>
            </a:pPr>
            <a:endParaRPr lang="pt-PT" sz="1800" baseline="30000" dirty="0"/>
          </a:p>
          <a:p>
            <a:pPr marL="0" indent="0">
              <a:buNone/>
            </a:pPr>
            <a:endParaRPr lang="pt-PT" sz="1400" dirty="0"/>
          </a:p>
        </p:txBody>
      </p:sp>
      <p:sp>
        <p:nvSpPr>
          <p:cNvPr id="5" name="CaixaDeTexto 4"/>
          <p:cNvSpPr txBox="1"/>
          <p:nvPr/>
        </p:nvSpPr>
        <p:spPr>
          <a:xfrm>
            <a:off x="838200" y="273476"/>
            <a:ext cx="10362127" cy="6186309"/>
          </a:xfrm>
          <a:prstGeom prst="rect">
            <a:avLst/>
          </a:prstGeom>
          <a:noFill/>
          <a:ln w="3175">
            <a:solidFill>
              <a:schemeClr val="tx1"/>
            </a:solidFill>
          </a:ln>
        </p:spPr>
        <p:txBody>
          <a:bodyPr wrap="square" rtlCol="0">
            <a:spAutoFit/>
          </a:bodyPr>
          <a:lstStyle/>
          <a:p>
            <a:pPr algn="just"/>
            <a:r>
              <a:rPr lang="pt-PT" dirty="0"/>
              <a:t>	1º Ficam estabelecidas na Cidade da Praia, e reunidas em um mesmo edifício para esse fim adequado, as seguintes Cadeiras já existentes: Ensino Primário – Latim – Philosophia Racional e Moral – Theologia – às quais se adicionarão as de Francez – Inglez – Desenho – Mathemática Elementar – Rudimento de Náutica.</a:t>
            </a:r>
          </a:p>
          <a:p>
            <a:pPr algn="just"/>
            <a:endParaRPr lang="pt-PT" dirty="0"/>
          </a:p>
          <a:p>
            <a:pPr algn="just"/>
            <a:r>
              <a:rPr lang="pt-PT" dirty="0"/>
              <a:t>	2º Estas Cadeiras formarão um Lyceo, que se denominará Lyceo Nacional da Província de Cabo Verde, e será dirigido pelo Professor mais antigo.</a:t>
            </a:r>
          </a:p>
          <a:p>
            <a:pPr algn="just"/>
            <a:endParaRPr lang="pt-PT" dirty="0"/>
          </a:p>
          <a:p>
            <a:pPr algn="just"/>
            <a:r>
              <a:rPr lang="pt-PT" dirty="0"/>
              <a:t>	3º Serão transferidas desde já para esta Cidade, as Cadeiras que se leccionarão na Cidade da Ribeira Grande.</a:t>
            </a:r>
          </a:p>
          <a:p>
            <a:pPr algn="just"/>
            <a:r>
              <a:rPr lang="pt-PT" dirty="0"/>
              <a:t>	4º Não podendo reunir-se o antigo Conselho Inspector de Instrução Pública, por ter falecido a maior parte dos seus membros, e achar-se outra parte ausente da Província, fica instaurado o referido Conselho, sendo composto do Governador Geral, como Presidente e dois professores do Lyceo, como </a:t>
            </a:r>
            <a:r>
              <a:rPr lang="pt-PT" dirty="0" err="1"/>
              <a:t>Vogaes</a:t>
            </a:r>
            <a:r>
              <a:rPr lang="pt-PT" dirty="0"/>
              <a:t>, além de outros que devidamente tenham sido, ou venham a ser nomeados; tudo em conformidade com o artigo 15º do Decreto de 14 de Agosto de 1845.</a:t>
            </a:r>
          </a:p>
          <a:p>
            <a:pPr algn="just"/>
            <a:endParaRPr lang="pt-PT" dirty="0"/>
          </a:p>
          <a:p>
            <a:pPr algn="just"/>
            <a:r>
              <a:rPr lang="pt-PT" dirty="0"/>
              <a:t>	5º Em quanto se não acha preparado o edifício exclusivamente destinado para o Lyceo, ficará este provisoriamente estabelecido nos Paços do Concelho, aonde se reunirá também o Conselho Inspector.</a:t>
            </a:r>
          </a:p>
          <a:p>
            <a:pPr algn="just"/>
            <a:endParaRPr lang="pt-PT" dirty="0"/>
          </a:p>
          <a:p>
            <a:r>
              <a:rPr lang="pt-PT" dirty="0"/>
              <a:t>	</a:t>
            </a:r>
          </a:p>
          <a:p>
            <a:endParaRPr lang="pt-PT" dirty="0"/>
          </a:p>
          <a:p>
            <a:endParaRPr lang="pt-PT" dirty="0"/>
          </a:p>
        </p:txBody>
      </p:sp>
    </p:spTree>
    <p:extLst>
      <p:ext uri="{BB962C8B-B14F-4D97-AF65-F5344CB8AC3E}">
        <p14:creationId xmlns:p14="http://schemas.microsoft.com/office/powerpoint/2010/main" val="25025794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2419</Words>
  <Application>Microsoft Office PowerPoint</Application>
  <PresentationFormat>Widescreen</PresentationFormat>
  <Paragraphs>225</Paragraphs>
  <Slides>20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20</vt:i4>
      </vt:variant>
    </vt:vector>
  </HeadingPairs>
  <TitlesOfParts>
    <vt:vector size="26" baseType="lpstr">
      <vt:lpstr>Arial</vt:lpstr>
      <vt:lpstr>Calibri</vt:lpstr>
      <vt:lpstr>Calibri Light</vt:lpstr>
      <vt:lpstr>Gabriola</vt:lpstr>
      <vt:lpstr>Times New Roman</vt:lpstr>
      <vt:lpstr>Tema do Office</vt:lpstr>
      <vt:lpstr>  O PRIMEIRO E EFÉMERO LICEU DA PRAIA 1860/62  Hermínia Curado Ferreira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primeiro e efémero liceu da Praia 1860/62  Hermínia Curado Ferreira</dc:title>
  <dc:creator>Utilizador</dc:creator>
  <cp:lastModifiedBy>Herminia Curado Ferreira</cp:lastModifiedBy>
  <cp:revision>15</cp:revision>
  <dcterms:created xsi:type="dcterms:W3CDTF">2018-04-05T19:48:37Z</dcterms:created>
  <dcterms:modified xsi:type="dcterms:W3CDTF">2018-04-18T19:02:02Z</dcterms:modified>
</cp:coreProperties>
</file>